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27" r:id="rId2"/>
    <p:sldId id="428" r:id="rId3"/>
    <p:sldId id="444" r:id="rId4"/>
    <p:sldId id="432" r:id="rId5"/>
    <p:sldId id="443" r:id="rId6"/>
    <p:sldId id="452" r:id="rId7"/>
    <p:sldId id="453" r:id="rId8"/>
    <p:sldId id="454" r:id="rId9"/>
    <p:sldId id="455" r:id="rId10"/>
    <p:sldId id="481" r:id="rId11"/>
    <p:sldId id="482" r:id="rId12"/>
    <p:sldId id="483" r:id="rId13"/>
    <p:sldId id="484" r:id="rId14"/>
    <p:sldId id="485" r:id="rId15"/>
    <p:sldId id="486" r:id="rId16"/>
    <p:sldId id="487" r:id="rId17"/>
    <p:sldId id="488" r:id="rId18"/>
    <p:sldId id="489" r:id="rId19"/>
    <p:sldId id="490" r:id="rId20"/>
    <p:sldId id="491" r:id="rId21"/>
    <p:sldId id="492" r:id="rId22"/>
    <p:sldId id="493" r:id="rId23"/>
    <p:sldId id="495" r:id="rId24"/>
    <p:sldId id="497" r:id="rId25"/>
    <p:sldId id="498" r:id="rId26"/>
    <p:sldId id="499" r:id="rId27"/>
    <p:sldId id="496" r:id="rId28"/>
    <p:sldId id="500" r:id="rId29"/>
    <p:sldId id="480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8FB"/>
    <a:srgbClr val="464646"/>
    <a:srgbClr val="8FDAE1"/>
    <a:srgbClr val="EA6466"/>
    <a:srgbClr val="B9B9B9"/>
    <a:srgbClr val="E46464"/>
    <a:srgbClr val="4A4A4C"/>
    <a:srgbClr val="04A79F"/>
    <a:srgbClr val="49494B"/>
    <a:srgbClr val="353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90" autoAdjust="0"/>
    <p:restoredTop sz="92205"/>
  </p:normalViewPr>
  <p:slideViewPr>
    <p:cSldViewPr snapToGrid="0">
      <p:cViewPr varScale="1">
        <p:scale>
          <a:sx n="150" d="100"/>
          <a:sy n="150" d="100"/>
        </p:scale>
        <p:origin x="49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6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5E5995-EAEB-DF44-8DBF-99BDD9224ECA}" type="datetimeFigureOut">
              <a:rPr kumimoji="1" lang="ko-KR" altLang="en-US" smtClean="0"/>
              <a:t>2018. 3. 17.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C2D9B-621E-7545-A29B-342C8C90602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2225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ko/what-is-cloud-file-storage/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aws.amazon.com/ko/directconnect/" TargetMode="Externa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828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65121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927594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2574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37072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840968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701424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52579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26590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88599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81605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09596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0813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069066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346161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648930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2980898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Elastic File System(EFS)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AWS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클라우드에서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EC2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인스턴스에 사용할 수 있는 간단하고 확장 가능한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파일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스토리지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제공합니다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사용이 간편하며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시스템을 쉽고 빠르게 생성 및 구성할 수 있는 간단한 인터페이스를 제공합니다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스토리지 용량이 탄력적입니다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파일이 추가되고 제거됨에 따라 자동으로 증가하고 줄어듭니다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애플리케이션은 스토리지가 필요한 순간에 필요한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스토리지를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확보하게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EC2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인스턴스에 탑재되는 경우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시스템에서 표준 파일 시스템 인터페이스와 파일 시스템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시맨틱을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제공하므로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기존 애플리케이션 및 도구와 원활하게 통합할 수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여러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EC2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인스턴스가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시스템에 동시에 액세스할 수 있으므로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두 개 이상의 인스턴스에서 실행 중인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워크로드와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애플리케이션에 공통 데이터 소스를 제공할 수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AWS Direct Connect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VPC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연결되어 있는 경우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온프레미스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데이터센터 서버에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시스템을 탑재할 수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온프레미스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서버에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EFS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시스템을 탑재하여 데이터 세트를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마이그레이션하거나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클라우드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순간 확장 시나리오를 허용하거나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온프레미스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데이터를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백업할 수 있습니다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Amazon EFS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고가용성과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안정성을 제공하도록 설계되었으며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 지원 및 콘텐츠 관리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엔터프라이즈 애플리케이션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미디어 및 엔터테인먼트 처리 워크플로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홈 디렉터리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데이터베이스 백업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개발자 도구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컨테이너 스토리지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빅 데이터 및 분석 애플리케이션을 비롯하여 다양한 사용 사례를 위한 성능을 제공합니다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33657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47394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https://s3.amazonaws.com/</a:t>
            </a:r>
            <a:r>
              <a:rPr kumimoji="1" lang="en-US" altLang="ko-KR" dirty="0" err="1"/>
              <a:t>awsinaction</a:t>
            </a:r>
            <a:r>
              <a:rPr kumimoji="1" lang="en-US" altLang="ko-KR" dirty="0"/>
              <a:t>/chapter6/firewall2.json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7271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501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8422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2850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6686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80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6000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아이옵스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Input/Output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Operations Per Second, 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IOPS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HDD, SSD, SAN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같은 컴퓨터 저장 장치를 벤치마크하는 데 사용되는 성능 측정 단위다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61565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2018. 3. 17.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3.amazonaws.com/awsinaction/chapter8/instance_store.jso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3.amazonaws.com/awsinaction/chapter8/ebs.js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구름 88"/>
          <p:cNvSpPr/>
          <p:nvPr/>
        </p:nvSpPr>
        <p:spPr>
          <a:xfrm>
            <a:off x="5497742" y="1745420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Freeform 22"/>
          <p:cNvSpPr>
            <a:spLocks/>
          </p:cNvSpPr>
          <p:nvPr/>
        </p:nvSpPr>
        <p:spPr bwMode="auto">
          <a:xfrm>
            <a:off x="0" y="3429000"/>
            <a:ext cx="12192000" cy="3429000"/>
          </a:xfrm>
          <a:prstGeom prst="rect">
            <a:avLst/>
          </a:prstGeom>
          <a:solidFill>
            <a:srgbClr val="B9E8F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4128860" y="5127625"/>
            <a:ext cx="3991428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WISOFT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 성 원</a:t>
            </a:r>
            <a:endParaRPr lang="ko-KR" altLang="en-US" sz="600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자유형 51"/>
          <p:cNvSpPr/>
          <p:nvPr/>
        </p:nvSpPr>
        <p:spPr>
          <a:xfrm>
            <a:off x="5357810" y="2592923"/>
            <a:ext cx="1476375" cy="835025"/>
          </a:xfrm>
          <a:custGeom>
            <a:avLst/>
            <a:gdLst>
              <a:gd name="connsiteX0" fmla="*/ 733425 w 1476375"/>
              <a:gd name="connsiteY0" fmla="*/ 0 h 835025"/>
              <a:gd name="connsiteX1" fmla="*/ 942975 w 1476375"/>
              <a:gd name="connsiteY1" fmla="*/ 180975 h 835025"/>
              <a:gd name="connsiteX2" fmla="*/ 1038225 w 1476375"/>
              <a:gd name="connsiteY2" fmla="*/ 371475 h 835025"/>
              <a:gd name="connsiteX3" fmla="*/ 1143000 w 1476375"/>
              <a:gd name="connsiteY3" fmla="*/ 403225 h 835025"/>
              <a:gd name="connsiteX4" fmla="*/ 1247775 w 1476375"/>
              <a:gd name="connsiteY4" fmla="*/ 571500 h 835025"/>
              <a:gd name="connsiteX5" fmla="*/ 1365250 w 1476375"/>
              <a:gd name="connsiteY5" fmla="*/ 641350 h 835025"/>
              <a:gd name="connsiteX6" fmla="*/ 1476375 w 1476375"/>
              <a:gd name="connsiteY6" fmla="*/ 806450 h 835025"/>
              <a:gd name="connsiteX7" fmla="*/ 1470025 w 1476375"/>
              <a:gd name="connsiteY7" fmla="*/ 835025 h 835025"/>
              <a:gd name="connsiteX8" fmla="*/ 2153 w 1476375"/>
              <a:gd name="connsiteY8" fmla="*/ 835025 h 835025"/>
              <a:gd name="connsiteX9" fmla="*/ 0 w 1476375"/>
              <a:gd name="connsiteY9" fmla="*/ 822325 h 835025"/>
              <a:gd name="connsiteX10" fmla="*/ 152400 w 1476375"/>
              <a:gd name="connsiteY10" fmla="*/ 561975 h 835025"/>
              <a:gd name="connsiteX11" fmla="*/ 222250 w 1476375"/>
              <a:gd name="connsiteY11" fmla="*/ 542925 h 835025"/>
              <a:gd name="connsiteX12" fmla="*/ 320675 w 1476375"/>
              <a:gd name="connsiteY12" fmla="*/ 377825 h 835025"/>
              <a:gd name="connsiteX13" fmla="*/ 396875 w 1476375"/>
              <a:gd name="connsiteY13" fmla="*/ 400050 h 835025"/>
              <a:gd name="connsiteX14" fmla="*/ 508000 w 1476375"/>
              <a:gd name="connsiteY14" fmla="*/ 209550 h 835025"/>
              <a:gd name="connsiteX15" fmla="*/ 733425 w 1476375"/>
              <a:gd name="connsiteY15" fmla="*/ 0 h 83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6375" h="835025">
                <a:moveTo>
                  <a:pt x="733425" y="0"/>
                </a:moveTo>
                <a:lnTo>
                  <a:pt x="942975" y="180975"/>
                </a:lnTo>
                <a:lnTo>
                  <a:pt x="1038225" y="371475"/>
                </a:lnTo>
                <a:lnTo>
                  <a:pt x="1143000" y="403225"/>
                </a:lnTo>
                <a:lnTo>
                  <a:pt x="1247775" y="571500"/>
                </a:lnTo>
                <a:lnTo>
                  <a:pt x="1365250" y="641350"/>
                </a:lnTo>
                <a:lnTo>
                  <a:pt x="1476375" y="806450"/>
                </a:lnTo>
                <a:lnTo>
                  <a:pt x="1470025" y="835025"/>
                </a:lnTo>
                <a:lnTo>
                  <a:pt x="2153" y="835025"/>
                </a:lnTo>
                <a:lnTo>
                  <a:pt x="0" y="822325"/>
                </a:lnTo>
                <a:lnTo>
                  <a:pt x="152400" y="561975"/>
                </a:lnTo>
                <a:lnTo>
                  <a:pt x="222250" y="542925"/>
                </a:lnTo>
                <a:lnTo>
                  <a:pt x="320675" y="377825"/>
                </a:lnTo>
                <a:lnTo>
                  <a:pt x="396875" y="400050"/>
                </a:lnTo>
                <a:lnTo>
                  <a:pt x="508000" y="209550"/>
                </a:lnTo>
                <a:lnTo>
                  <a:pt x="733425" y="0"/>
                </a:lnTo>
                <a:close/>
              </a:path>
            </a:pathLst>
          </a:custGeom>
          <a:solidFill>
            <a:srgbClr val="B9E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자유형 49"/>
          <p:cNvSpPr/>
          <p:nvPr/>
        </p:nvSpPr>
        <p:spPr>
          <a:xfrm>
            <a:off x="5404344" y="3426896"/>
            <a:ext cx="1383309" cy="1376362"/>
          </a:xfrm>
          <a:custGeom>
            <a:avLst/>
            <a:gdLst>
              <a:gd name="connsiteX0" fmla="*/ 0 w 1467872"/>
              <a:gd name="connsiteY0" fmla="*/ 0 h 1460500"/>
              <a:gd name="connsiteX1" fmla="*/ 1467872 w 1467872"/>
              <a:gd name="connsiteY1" fmla="*/ 0 h 1460500"/>
              <a:gd name="connsiteX2" fmla="*/ 1378972 w 1467872"/>
              <a:gd name="connsiteY2" fmla="*/ 400050 h 1460500"/>
              <a:gd name="connsiteX3" fmla="*/ 1283722 w 1467872"/>
              <a:gd name="connsiteY3" fmla="*/ 441325 h 1460500"/>
              <a:gd name="connsiteX4" fmla="*/ 1223397 w 1467872"/>
              <a:gd name="connsiteY4" fmla="*/ 742950 h 1460500"/>
              <a:gd name="connsiteX5" fmla="*/ 1026547 w 1467872"/>
              <a:gd name="connsiteY5" fmla="*/ 949325 h 1460500"/>
              <a:gd name="connsiteX6" fmla="*/ 969397 w 1467872"/>
              <a:gd name="connsiteY6" fmla="*/ 1174750 h 1460500"/>
              <a:gd name="connsiteX7" fmla="*/ 791597 w 1467872"/>
              <a:gd name="connsiteY7" fmla="*/ 1460500 h 1460500"/>
              <a:gd name="connsiteX8" fmla="*/ 623322 w 1467872"/>
              <a:gd name="connsiteY8" fmla="*/ 1285875 h 1460500"/>
              <a:gd name="connsiteX9" fmla="*/ 528072 w 1467872"/>
              <a:gd name="connsiteY9" fmla="*/ 1031875 h 1460500"/>
              <a:gd name="connsiteX10" fmla="*/ 416947 w 1467872"/>
              <a:gd name="connsiteY10" fmla="*/ 923925 h 1460500"/>
              <a:gd name="connsiteX11" fmla="*/ 375672 w 1467872"/>
              <a:gd name="connsiteY11" fmla="*/ 701675 h 1460500"/>
              <a:gd name="connsiteX12" fmla="*/ 175647 w 1467872"/>
              <a:gd name="connsiteY12" fmla="*/ 571500 h 1460500"/>
              <a:gd name="connsiteX13" fmla="*/ 147072 w 1467872"/>
              <a:gd name="connsiteY13" fmla="*/ 387350 h 1460500"/>
              <a:gd name="connsiteX14" fmla="*/ 32772 w 1467872"/>
              <a:gd name="connsiteY14" fmla="*/ 212725 h 1460500"/>
              <a:gd name="connsiteX15" fmla="*/ 29597 w 1467872"/>
              <a:gd name="connsiteY15" fmla="*/ 174625 h 1460500"/>
              <a:gd name="connsiteX16" fmla="*/ 0 w 1467872"/>
              <a:gd name="connsiteY16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67872" h="1460500">
                <a:moveTo>
                  <a:pt x="0" y="0"/>
                </a:moveTo>
                <a:lnTo>
                  <a:pt x="1467872" y="0"/>
                </a:lnTo>
                <a:lnTo>
                  <a:pt x="1378972" y="400050"/>
                </a:lnTo>
                <a:lnTo>
                  <a:pt x="1283722" y="441325"/>
                </a:lnTo>
                <a:lnTo>
                  <a:pt x="1223397" y="742950"/>
                </a:lnTo>
                <a:lnTo>
                  <a:pt x="1026547" y="949325"/>
                </a:lnTo>
                <a:lnTo>
                  <a:pt x="969397" y="1174750"/>
                </a:lnTo>
                <a:lnTo>
                  <a:pt x="791597" y="1460500"/>
                </a:lnTo>
                <a:lnTo>
                  <a:pt x="623322" y="1285875"/>
                </a:lnTo>
                <a:lnTo>
                  <a:pt x="528072" y="1031875"/>
                </a:lnTo>
                <a:lnTo>
                  <a:pt x="416947" y="923925"/>
                </a:lnTo>
                <a:lnTo>
                  <a:pt x="375672" y="701675"/>
                </a:lnTo>
                <a:lnTo>
                  <a:pt x="175647" y="571500"/>
                </a:lnTo>
                <a:lnTo>
                  <a:pt x="147072" y="387350"/>
                </a:lnTo>
                <a:lnTo>
                  <a:pt x="32772" y="212725"/>
                </a:lnTo>
                <a:lnTo>
                  <a:pt x="29597" y="17462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5" name="Group 38"/>
          <p:cNvGrpSpPr>
            <a:grpSpLocks noChangeAspect="1"/>
          </p:cNvGrpSpPr>
          <p:nvPr/>
        </p:nvGrpSpPr>
        <p:grpSpPr bwMode="auto">
          <a:xfrm>
            <a:off x="4810573" y="558989"/>
            <a:ext cx="2105718" cy="2085290"/>
            <a:chOff x="2190" y="-1558"/>
            <a:chExt cx="2680" cy="2654"/>
          </a:xfrm>
        </p:grpSpPr>
        <p:sp>
          <p:nvSpPr>
            <p:cNvPr id="63" name="Freeform 45"/>
            <p:cNvSpPr>
              <a:spLocks/>
            </p:cNvSpPr>
            <p:nvPr/>
          </p:nvSpPr>
          <p:spPr bwMode="auto">
            <a:xfrm>
              <a:off x="3304" y="-1558"/>
              <a:ext cx="328" cy="197"/>
            </a:xfrm>
            <a:custGeom>
              <a:avLst/>
              <a:gdLst>
                <a:gd name="T0" fmla="*/ 0 w 982"/>
                <a:gd name="T1" fmla="*/ 471 h 591"/>
                <a:gd name="T2" fmla="*/ 18 w 982"/>
                <a:gd name="T3" fmla="*/ 467 h 591"/>
                <a:gd name="T4" fmla="*/ 123 w 982"/>
                <a:gd name="T5" fmla="*/ 455 h 591"/>
                <a:gd name="T6" fmla="*/ 211 w 982"/>
                <a:gd name="T7" fmla="*/ 457 h 591"/>
                <a:gd name="T8" fmla="*/ 255 w 982"/>
                <a:gd name="T9" fmla="*/ 464 h 591"/>
                <a:gd name="T10" fmla="*/ 299 w 982"/>
                <a:gd name="T11" fmla="*/ 474 h 591"/>
                <a:gd name="T12" fmla="*/ 389 w 982"/>
                <a:gd name="T13" fmla="*/ 511 h 591"/>
                <a:gd name="T14" fmla="*/ 480 w 982"/>
                <a:gd name="T15" fmla="*/ 553 h 591"/>
                <a:gd name="T16" fmla="*/ 575 w 982"/>
                <a:gd name="T17" fmla="*/ 585 h 591"/>
                <a:gd name="T18" fmla="*/ 624 w 982"/>
                <a:gd name="T19" fmla="*/ 589 h 591"/>
                <a:gd name="T20" fmla="*/ 669 w 982"/>
                <a:gd name="T21" fmla="*/ 591 h 591"/>
                <a:gd name="T22" fmla="*/ 716 w 982"/>
                <a:gd name="T23" fmla="*/ 581 h 591"/>
                <a:gd name="T24" fmla="*/ 732 w 982"/>
                <a:gd name="T25" fmla="*/ 553 h 591"/>
                <a:gd name="T26" fmla="*/ 729 w 982"/>
                <a:gd name="T27" fmla="*/ 547 h 591"/>
                <a:gd name="T28" fmla="*/ 718 w 982"/>
                <a:gd name="T29" fmla="*/ 549 h 591"/>
                <a:gd name="T30" fmla="*/ 666 w 982"/>
                <a:gd name="T31" fmla="*/ 539 h 591"/>
                <a:gd name="T32" fmla="*/ 640 w 982"/>
                <a:gd name="T33" fmla="*/ 520 h 591"/>
                <a:gd name="T34" fmla="*/ 627 w 982"/>
                <a:gd name="T35" fmla="*/ 501 h 591"/>
                <a:gd name="T36" fmla="*/ 623 w 982"/>
                <a:gd name="T37" fmla="*/ 488 h 591"/>
                <a:gd name="T38" fmla="*/ 618 w 982"/>
                <a:gd name="T39" fmla="*/ 474 h 591"/>
                <a:gd name="T40" fmla="*/ 621 w 982"/>
                <a:gd name="T41" fmla="*/ 449 h 591"/>
                <a:gd name="T42" fmla="*/ 640 w 982"/>
                <a:gd name="T43" fmla="*/ 411 h 591"/>
                <a:gd name="T44" fmla="*/ 733 w 982"/>
                <a:gd name="T45" fmla="*/ 329 h 591"/>
                <a:gd name="T46" fmla="*/ 833 w 982"/>
                <a:gd name="T47" fmla="*/ 259 h 591"/>
                <a:gd name="T48" fmla="*/ 882 w 982"/>
                <a:gd name="T49" fmla="*/ 223 h 591"/>
                <a:gd name="T50" fmla="*/ 948 w 982"/>
                <a:gd name="T51" fmla="*/ 150 h 591"/>
                <a:gd name="T52" fmla="*/ 980 w 982"/>
                <a:gd name="T53" fmla="*/ 82 h 591"/>
                <a:gd name="T54" fmla="*/ 982 w 982"/>
                <a:gd name="T55" fmla="*/ 25 h 591"/>
                <a:gd name="T56" fmla="*/ 974 w 982"/>
                <a:gd name="T57" fmla="*/ 0 h 591"/>
                <a:gd name="T58" fmla="*/ 971 w 982"/>
                <a:gd name="T59" fmla="*/ 5 h 591"/>
                <a:gd name="T60" fmla="*/ 929 w 982"/>
                <a:gd name="T61" fmla="*/ 42 h 591"/>
                <a:gd name="T62" fmla="*/ 873 w 982"/>
                <a:gd name="T63" fmla="*/ 79 h 591"/>
                <a:gd name="T64" fmla="*/ 833 w 982"/>
                <a:gd name="T65" fmla="*/ 101 h 591"/>
                <a:gd name="T66" fmla="*/ 790 w 982"/>
                <a:gd name="T67" fmla="*/ 126 h 591"/>
                <a:gd name="T68" fmla="*/ 713 w 982"/>
                <a:gd name="T69" fmla="*/ 189 h 591"/>
                <a:gd name="T70" fmla="*/ 608 w 982"/>
                <a:gd name="T71" fmla="*/ 294 h 591"/>
                <a:gd name="T72" fmla="*/ 540 w 982"/>
                <a:gd name="T73" fmla="*/ 359 h 591"/>
                <a:gd name="T74" fmla="*/ 509 w 982"/>
                <a:gd name="T75" fmla="*/ 388 h 591"/>
                <a:gd name="T76" fmla="*/ 464 w 982"/>
                <a:gd name="T77" fmla="*/ 422 h 591"/>
                <a:gd name="T78" fmla="*/ 430 w 982"/>
                <a:gd name="T79" fmla="*/ 437 h 591"/>
                <a:gd name="T80" fmla="*/ 386 w 982"/>
                <a:gd name="T81" fmla="*/ 434 h 591"/>
                <a:gd name="T82" fmla="*/ 358 w 982"/>
                <a:gd name="T83" fmla="*/ 428 h 591"/>
                <a:gd name="T84" fmla="*/ 322 w 982"/>
                <a:gd name="T85" fmla="*/ 422 h 591"/>
                <a:gd name="T86" fmla="*/ 228 w 982"/>
                <a:gd name="T87" fmla="*/ 411 h 591"/>
                <a:gd name="T88" fmla="*/ 127 w 982"/>
                <a:gd name="T89" fmla="*/ 413 h 591"/>
                <a:gd name="T90" fmla="*/ 57 w 982"/>
                <a:gd name="T91" fmla="*/ 432 h 591"/>
                <a:gd name="T92" fmla="*/ 16 w 982"/>
                <a:gd name="T93" fmla="*/ 455 h 591"/>
                <a:gd name="T94" fmla="*/ 0 w 982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2" h="591">
                  <a:moveTo>
                    <a:pt x="0" y="471"/>
                  </a:moveTo>
                  <a:lnTo>
                    <a:pt x="18" y="467"/>
                  </a:lnTo>
                  <a:lnTo>
                    <a:pt x="123" y="455"/>
                  </a:lnTo>
                  <a:lnTo>
                    <a:pt x="211" y="457"/>
                  </a:lnTo>
                  <a:lnTo>
                    <a:pt x="255" y="464"/>
                  </a:lnTo>
                  <a:lnTo>
                    <a:pt x="299" y="474"/>
                  </a:lnTo>
                  <a:lnTo>
                    <a:pt x="389" y="511"/>
                  </a:lnTo>
                  <a:lnTo>
                    <a:pt x="480" y="553"/>
                  </a:lnTo>
                  <a:lnTo>
                    <a:pt x="575" y="585"/>
                  </a:lnTo>
                  <a:lnTo>
                    <a:pt x="624" y="589"/>
                  </a:lnTo>
                  <a:lnTo>
                    <a:pt x="669" y="591"/>
                  </a:lnTo>
                  <a:lnTo>
                    <a:pt x="716" y="581"/>
                  </a:lnTo>
                  <a:lnTo>
                    <a:pt x="732" y="553"/>
                  </a:lnTo>
                  <a:lnTo>
                    <a:pt x="729" y="547"/>
                  </a:lnTo>
                  <a:lnTo>
                    <a:pt x="718" y="549"/>
                  </a:lnTo>
                  <a:lnTo>
                    <a:pt x="666" y="539"/>
                  </a:lnTo>
                  <a:lnTo>
                    <a:pt x="640" y="520"/>
                  </a:lnTo>
                  <a:lnTo>
                    <a:pt x="627" y="501"/>
                  </a:lnTo>
                  <a:lnTo>
                    <a:pt x="623" y="488"/>
                  </a:lnTo>
                  <a:lnTo>
                    <a:pt x="618" y="474"/>
                  </a:lnTo>
                  <a:lnTo>
                    <a:pt x="621" y="449"/>
                  </a:lnTo>
                  <a:lnTo>
                    <a:pt x="640" y="411"/>
                  </a:lnTo>
                  <a:lnTo>
                    <a:pt x="733" y="329"/>
                  </a:lnTo>
                  <a:lnTo>
                    <a:pt x="833" y="259"/>
                  </a:lnTo>
                  <a:lnTo>
                    <a:pt x="882" y="223"/>
                  </a:lnTo>
                  <a:lnTo>
                    <a:pt x="948" y="150"/>
                  </a:lnTo>
                  <a:lnTo>
                    <a:pt x="980" y="82"/>
                  </a:lnTo>
                  <a:lnTo>
                    <a:pt x="982" y="25"/>
                  </a:lnTo>
                  <a:lnTo>
                    <a:pt x="974" y="0"/>
                  </a:lnTo>
                  <a:lnTo>
                    <a:pt x="971" y="5"/>
                  </a:lnTo>
                  <a:lnTo>
                    <a:pt x="929" y="42"/>
                  </a:lnTo>
                  <a:lnTo>
                    <a:pt x="873" y="79"/>
                  </a:lnTo>
                  <a:lnTo>
                    <a:pt x="833" y="101"/>
                  </a:lnTo>
                  <a:lnTo>
                    <a:pt x="790" y="126"/>
                  </a:lnTo>
                  <a:lnTo>
                    <a:pt x="713" y="189"/>
                  </a:lnTo>
                  <a:lnTo>
                    <a:pt x="608" y="294"/>
                  </a:lnTo>
                  <a:lnTo>
                    <a:pt x="540" y="359"/>
                  </a:lnTo>
                  <a:lnTo>
                    <a:pt x="509" y="388"/>
                  </a:lnTo>
                  <a:lnTo>
                    <a:pt x="464" y="422"/>
                  </a:lnTo>
                  <a:lnTo>
                    <a:pt x="430" y="437"/>
                  </a:lnTo>
                  <a:lnTo>
                    <a:pt x="386" y="434"/>
                  </a:lnTo>
                  <a:lnTo>
                    <a:pt x="358" y="428"/>
                  </a:lnTo>
                  <a:lnTo>
                    <a:pt x="322" y="422"/>
                  </a:lnTo>
                  <a:lnTo>
                    <a:pt x="228" y="411"/>
                  </a:lnTo>
                  <a:lnTo>
                    <a:pt x="127" y="413"/>
                  </a:lnTo>
                  <a:lnTo>
                    <a:pt x="57" y="432"/>
                  </a:lnTo>
                  <a:lnTo>
                    <a:pt x="16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72" name="Freeform 46"/>
            <p:cNvSpPr>
              <a:spLocks/>
            </p:cNvSpPr>
            <p:nvPr/>
          </p:nvSpPr>
          <p:spPr bwMode="auto">
            <a:xfrm>
              <a:off x="4542" y="899"/>
              <a:ext cx="328" cy="197"/>
            </a:xfrm>
            <a:custGeom>
              <a:avLst/>
              <a:gdLst>
                <a:gd name="T0" fmla="*/ 0 w 984"/>
                <a:gd name="T1" fmla="*/ 471 h 591"/>
                <a:gd name="T2" fmla="*/ 18 w 984"/>
                <a:gd name="T3" fmla="*/ 467 h 591"/>
                <a:gd name="T4" fmla="*/ 124 w 984"/>
                <a:gd name="T5" fmla="*/ 455 h 591"/>
                <a:gd name="T6" fmla="*/ 212 w 984"/>
                <a:gd name="T7" fmla="*/ 457 h 591"/>
                <a:gd name="T8" fmla="*/ 255 w 984"/>
                <a:gd name="T9" fmla="*/ 464 h 591"/>
                <a:gd name="T10" fmla="*/ 300 w 984"/>
                <a:gd name="T11" fmla="*/ 474 h 591"/>
                <a:gd name="T12" fmla="*/ 389 w 984"/>
                <a:gd name="T13" fmla="*/ 511 h 591"/>
                <a:gd name="T14" fmla="*/ 481 w 984"/>
                <a:gd name="T15" fmla="*/ 553 h 591"/>
                <a:gd name="T16" fmla="*/ 576 w 984"/>
                <a:gd name="T17" fmla="*/ 583 h 591"/>
                <a:gd name="T18" fmla="*/ 625 w 984"/>
                <a:gd name="T19" fmla="*/ 589 h 591"/>
                <a:gd name="T20" fmla="*/ 670 w 984"/>
                <a:gd name="T21" fmla="*/ 591 h 591"/>
                <a:gd name="T22" fmla="*/ 717 w 984"/>
                <a:gd name="T23" fmla="*/ 579 h 591"/>
                <a:gd name="T24" fmla="*/ 733 w 984"/>
                <a:gd name="T25" fmla="*/ 553 h 591"/>
                <a:gd name="T26" fmla="*/ 729 w 984"/>
                <a:gd name="T27" fmla="*/ 547 h 591"/>
                <a:gd name="T28" fmla="*/ 719 w 984"/>
                <a:gd name="T29" fmla="*/ 549 h 591"/>
                <a:gd name="T30" fmla="*/ 667 w 984"/>
                <a:gd name="T31" fmla="*/ 539 h 591"/>
                <a:gd name="T32" fmla="*/ 641 w 984"/>
                <a:gd name="T33" fmla="*/ 520 h 591"/>
                <a:gd name="T34" fmla="*/ 628 w 984"/>
                <a:gd name="T35" fmla="*/ 501 h 591"/>
                <a:gd name="T36" fmla="*/ 622 w 984"/>
                <a:gd name="T37" fmla="*/ 488 h 591"/>
                <a:gd name="T38" fmla="*/ 619 w 984"/>
                <a:gd name="T39" fmla="*/ 474 h 591"/>
                <a:gd name="T40" fmla="*/ 621 w 984"/>
                <a:gd name="T41" fmla="*/ 448 h 591"/>
                <a:gd name="T42" fmla="*/ 641 w 984"/>
                <a:gd name="T43" fmla="*/ 411 h 591"/>
                <a:gd name="T44" fmla="*/ 733 w 984"/>
                <a:gd name="T45" fmla="*/ 329 h 591"/>
                <a:gd name="T46" fmla="*/ 834 w 984"/>
                <a:gd name="T47" fmla="*/ 259 h 591"/>
                <a:gd name="T48" fmla="*/ 883 w 984"/>
                <a:gd name="T49" fmla="*/ 223 h 591"/>
                <a:gd name="T50" fmla="*/ 949 w 984"/>
                <a:gd name="T51" fmla="*/ 150 h 591"/>
                <a:gd name="T52" fmla="*/ 981 w 984"/>
                <a:gd name="T53" fmla="*/ 82 h 591"/>
                <a:gd name="T54" fmla="*/ 984 w 984"/>
                <a:gd name="T55" fmla="*/ 23 h 591"/>
                <a:gd name="T56" fmla="*/ 975 w 984"/>
                <a:gd name="T57" fmla="*/ 0 h 591"/>
                <a:gd name="T58" fmla="*/ 972 w 984"/>
                <a:gd name="T59" fmla="*/ 5 h 591"/>
                <a:gd name="T60" fmla="*/ 930 w 984"/>
                <a:gd name="T61" fmla="*/ 42 h 591"/>
                <a:gd name="T62" fmla="*/ 874 w 984"/>
                <a:gd name="T63" fmla="*/ 79 h 591"/>
                <a:gd name="T64" fmla="*/ 834 w 984"/>
                <a:gd name="T65" fmla="*/ 101 h 591"/>
                <a:gd name="T66" fmla="*/ 791 w 984"/>
                <a:gd name="T67" fmla="*/ 125 h 591"/>
                <a:gd name="T68" fmla="*/ 713 w 984"/>
                <a:gd name="T69" fmla="*/ 189 h 591"/>
                <a:gd name="T70" fmla="*/ 609 w 984"/>
                <a:gd name="T71" fmla="*/ 294 h 591"/>
                <a:gd name="T72" fmla="*/ 542 w 984"/>
                <a:gd name="T73" fmla="*/ 359 h 591"/>
                <a:gd name="T74" fmla="*/ 510 w 984"/>
                <a:gd name="T75" fmla="*/ 388 h 591"/>
                <a:gd name="T76" fmla="*/ 465 w 984"/>
                <a:gd name="T77" fmla="*/ 422 h 591"/>
                <a:gd name="T78" fmla="*/ 429 w 984"/>
                <a:gd name="T79" fmla="*/ 436 h 591"/>
                <a:gd name="T80" fmla="*/ 388 w 984"/>
                <a:gd name="T81" fmla="*/ 434 h 591"/>
                <a:gd name="T82" fmla="*/ 357 w 984"/>
                <a:gd name="T83" fmla="*/ 428 h 591"/>
                <a:gd name="T84" fmla="*/ 321 w 984"/>
                <a:gd name="T85" fmla="*/ 422 h 591"/>
                <a:gd name="T86" fmla="*/ 229 w 984"/>
                <a:gd name="T87" fmla="*/ 411 h 591"/>
                <a:gd name="T88" fmla="*/ 127 w 984"/>
                <a:gd name="T89" fmla="*/ 413 h 591"/>
                <a:gd name="T90" fmla="*/ 58 w 984"/>
                <a:gd name="T91" fmla="*/ 432 h 591"/>
                <a:gd name="T92" fmla="*/ 18 w 984"/>
                <a:gd name="T93" fmla="*/ 455 h 591"/>
                <a:gd name="T94" fmla="*/ 0 w 984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4" h="591">
                  <a:moveTo>
                    <a:pt x="0" y="471"/>
                  </a:moveTo>
                  <a:lnTo>
                    <a:pt x="18" y="467"/>
                  </a:lnTo>
                  <a:lnTo>
                    <a:pt x="124" y="455"/>
                  </a:lnTo>
                  <a:lnTo>
                    <a:pt x="212" y="457"/>
                  </a:lnTo>
                  <a:lnTo>
                    <a:pt x="255" y="464"/>
                  </a:lnTo>
                  <a:lnTo>
                    <a:pt x="300" y="474"/>
                  </a:lnTo>
                  <a:lnTo>
                    <a:pt x="389" y="511"/>
                  </a:lnTo>
                  <a:lnTo>
                    <a:pt x="481" y="553"/>
                  </a:lnTo>
                  <a:lnTo>
                    <a:pt x="576" y="583"/>
                  </a:lnTo>
                  <a:lnTo>
                    <a:pt x="625" y="589"/>
                  </a:lnTo>
                  <a:lnTo>
                    <a:pt x="670" y="591"/>
                  </a:lnTo>
                  <a:lnTo>
                    <a:pt x="717" y="579"/>
                  </a:lnTo>
                  <a:lnTo>
                    <a:pt x="733" y="553"/>
                  </a:lnTo>
                  <a:lnTo>
                    <a:pt x="729" y="547"/>
                  </a:lnTo>
                  <a:lnTo>
                    <a:pt x="719" y="549"/>
                  </a:lnTo>
                  <a:lnTo>
                    <a:pt x="667" y="539"/>
                  </a:lnTo>
                  <a:lnTo>
                    <a:pt x="641" y="520"/>
                  </a:lnTo>
                  <a:lnTo>
                    <a:pt x="628" y="501"/>
                  </a:lnTo>
                  <a:lnTo>
                    <a:pt x="622" y="488"/>
                  </a:lnTo>
                  <a:lnTo>
                    <a:pt x="619" y="474"/>
                  </a:lnTo>
                  <a:lnTo>
                    <a:pt x="621" y="448"/>
                  </a:lnTo>
                  <a:lnTo>
                    <a:pt x="641" y="411"/>
                  </a:lnTo>
                  <a:lnTo>
                    <a:pt x="733" y="329"/>
                  </a:lnTo>
                  <a:lnTo>
                    <a:pt x="834" y="259"/>
                  </a:lnTo>
                  <a:lnTo>
                    <a:pt x="883" y="223"/>
                  </a:lnTo>
                  <a:lnTo>
                    <a:pt x="949" y="150"/>
                  </a:lnTo>
                  <a:lnTo>
                    <a:pt x="981" y="82"/>
                  </a:lnTo>
                  <a:lnTo>
                    <a:pt x="984" y="23"/>
                  </a:lnTo>
                  <a:lnTo>
                    <a:pt x="975" y="0"/>
                  </a:lnTo>
                  <a:lnTo>
                    <a:pt x="972" y="5"/>
                  </a:lnTo>
                  <a:lnTo>
                    <a:pt x="930" y="42"/>
                  </a:lnTo>
                  <a:lnTo>
                    <a:pt x="874" y="79"/>
                  </a:lnTo>
                  <a:lnTo>
                    <a:pt x="834" y="101"/>
                  </a:lnTo>
                  <a:lnTo>
                    <a:pt x="791" y="125"/>
                  </a:lnTo>
                  <a:lnTo>
                    <a:pt x="713" y="189"/>
                  </a:lnTo>
                  <a:lnTo>
                    <a:pt x="609" y="294"/>
                  </a:lnTo>
                  <a:lnTo>
                    <a:pt x="542" y="359"/>
                  </a:lnTo>
                  <a:lnTo>
                    <a:pt x="510" y="388"/>
                  </a:lnTo>
                  <a:lnTo>
                    <a:pt x="465" y="422"/>
                  </a:lnTo>
                  <a:lnTo>
                    <a:pt x="429" y="436"/>
                  </a:lnTo>
                  <a:lnTo>
                    <a:pt x="388" y="434"/>
                  </a:lnTo>
                  <a:lnTo>
                    <a:pt x="357" y="428"/>
                  </a:lnTo>
                  <a:lnTo>
                    <a:pt x="321" y="422"/>
                  </a:lnTo>
                  <a:lnTo>
                    <a:pt x="229" y="411"/>
                  </a:lnTo>
                  <a:lnTo>
                    <a:pt x="127" y="413"/>
                  </a:lnTo>
                  <a:lnTo>
                    <a:pt x="58" y="432"/>
                  </a:lnTo>
                  <a:lnTo>
                    <a:pt x="18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73" name="Freeform 47"/>
            <p:cNvSpPr>
              <a:spLocks/>
            </p:cNvSpPr>
            <p:nvPr/>
          </p:nvSpPr>
          <p:spPr bwMode="auto">
            <a:xfrm>
              <a:off x="2190" y="-48"/>
              <a:ext cx="328" cy="197"/>
            </a:xfrm>
            <a:custGeom>
              <a:avLst/>
              <a:gdLst>
                <a:gd name="T0" fmla="*/ 0 w 984"/>
                <a:gd name="T1" fmla="*/ 471 h 591"/>
                <a:gd name="T2" fmla="*/ 19 w 984"/>
                <a:gd name="T3" fmla="*/ 467 h 591"/>
                <a:gd name="T4" fmla="*/ 124 w 984"/>
                <a:gd name="T5" fmla="*/ 455 h 591"/>
                <a:gd name="T6" fmla="*/ 212 w 984"/>
                <a:gd name="T7" fmla="*/ 457 h 591"/>
                <a:gd name="T8" fmla="*/ 257 w 984"/>
                <a:gd name="T9" fmla="*/ 464 h 591"/>
                <a:gd name="T10" fmla="*/ 300 w 984"/>
                <a:gd name="T11" fmla="*/ 474 h 591"/>
                <a:gd name="T12" fmla="*/ 389 w 984"/>
                <a:gd name="T13" fmla="*/ 511 h 591"/>
                <a:gd name="T14" fmla="*/ 481 w 984"/>
                <a:gd name="T15" fmla="*/ 553 h 591"/>
                <a:gd name="T16" fmla="*/ 576 w 984"/>
                <a:gd name="T17" fmla="*/ 585 h 591"/>
                <a:gd name="T18" fmla="*/ 625 w 984"/>
                <a:gd name="T19" fmla="*/ 589 h 591"/>
                <a:gd name="T20" fmla="*/ 670 w 984"/>
                <a:gd name="T21" fmla="*/ 591 h 591"/>
                <a:gd name="T22" fmla="*/ 717 w 984"/>
                <a:gd name="T23" fmla="*/ 581 h 591"/>
                <a:gd name="T24" fmla="*/ 733 w 984"/>
                <a:gd name="T25" fmla="*/ 553 h 591"/>
                <a:gd name="T26" fmla="*/ 730 w 984"/>
                <a:gd name="T27" fmla="*/ 547 h 591"/>
                <a:gd name="T28" fmla="*/ 719 w 984"/>
                <a:gd name="T29" fmla="*/ 549 h 591"/>
                <a:gd name="T30" fmla="*/ 667 w 984"/>
                <a:gd name="T31" fmla="*/ 539 h 591"/>
                <a:gd name="T32" fmla="*/ 641 w 984"/>
                <a:gd name="T33" fmla="*/ 520 h 591"/>
                <a:gd name="T34" fmla="*/ 628 w 984"/>
                <a:gd name="T35" fmla="*/ 501 h 591"/>
                <a:gd name="T36" fmla="*/ 622 w 984"/>
                <a:gd name="T37" fmla="*/ 488 h 591"/>
                <a:gd name="T38" fmla="*/ 619 w 984"/>
                <a:gd name="T39" fmla="*/ 475 h 591"/>
                <a:gd name="T40" fmla="*/ 622 w 984"/>
                <a:gd name="T41" fmla="*/ 449 h 591"/>
                <a:gd name="T42" fmla="*/ 641 w 984"/>
                <a:gd name="T43" fmla="*/ 411 h 591"/>
                <a:gd name="T44" fmla="*/ 735 w 984"/>
                <a:gd name="T45" fmla="*/ 329 h 591"/>
                <a:gd name="T46" fmla="*/ 834 w 984"/>
                <a:gd name="T47" fmla="*/ 261 h 591"/>
                <a:gd name="T48" fmla="*/ 883 w 984"/>
                <a:gd name="T49" fmla="*/ 223 h 591"/>
                <a:gd name="T50" fmla="*/ 949 w 984"/>
                <a:gd name="T51" fmla="*/ 150 h 591"/>
                <a:gd name="T52" fmla="*/ 981 w 984"/>
                <a:gd name="T53" fmla="*/ 82 h 591"/>
                <a:gd name="T54" fmla="*/ 984 w 984"/>
                <a:gd name="T55" fmla="*/ 25 h 591"/>
                <a:gd name="T56" fmla="*/ 975 w 984"/>
                <a:gd name="T57" fmla="*/ 0 h 591"/>
                <a:gd name="T58" fmla="*/ 972 w 984"/>
                <a:gd name="T59" fmla="*/ 5 h 591"/>
                <a:gd name="T60" fmla="*/ 930 w 984"/>
                <a:gd name="T61" fmla="*/ 42 h 591"/>
                <a:gd name="T62" fmla="*/ 874 w 984"/>
                <a:gd name="T63" fmla="*/ 79 h 591"/>
                <a:gd name="T64" fmla="*/ 834 w 984"/>
                <a:gd name="T65" fmla="*/ 101 h 591"/>
                <a:gd name="T66" fmla="*/ 791 w 984"/>
                <a:gd name="T67" fmla="*/ 127 h 591"/>
                <a:gd name="T68" fmla="*/ 714 w 984"/>
                <a:gd name="T69" fmla="*/ 189 h 591"/>
                <a:gd name="T70" fmla="*/ 609 w 984"/>
                <a:gd name="T71" fmla="*/ 294 h 591"/>
                <a:gd name="T72" fmla="*/ 542 w 984"/>
                <a:gd name="T73" fmla="*/ 359 h 591"/>
                <a:gd name="T74" fmla="*/ 510 w 984"/>
                <a:gd name="T75" fmla="*/ 388 h 591"/>
                <a:gd name="T76" fmla="*/ 465 w 984"/>
                <a:gd name="T77" fmla="*/ 422 h 591"/>
                <a:gd name="T78" fmla="*/ 431 w 984"/>
                <a:gd name="T79" fmla="*/ 437 h 591"/>
                <a:gd name="T80" fmla="*/ 388 w 984"/>
                <a:gd name="T81" fmla="*/ 435 h 591"/>
                <a:gd name="T82" fmla="*/ 357 w 984"/>
                <a:gd name="T83" fmla="*/ 429 h 591"/>
                <a:gd name="T84" fmla="*/ 323 w 984"/>
                <a:gd name="T85" fmla="*/ 422 h 591"/>
                <a:gd name="T86" fmla="*/ 229 w 984"/>
                <a:gd name="T87" fmla="*/ 411 h 591"/>
                <a:gd name="T88" fmla="*/ 127 w 984"/>
                <a:gd name="T89" fmla="*/ 413 h 591"/>
                <a:gd name="T90" fmla="*/ 58 w 984"/>
                <a:gd name="T91" fmla="*/ 432 h 591"/>
                <a:gd name="T92" fmla="*/ 18 w 984"/>
                <a:gd name="T93" fmla="*/ 455 h 591"/>
                <a:gd name="T94" fmla="*/ 0 w 984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4" h="591">
                  <a:moveTo>
                    <a:pt x="0" y="471"/>
                  </a:moveTo>
                  <a:lnTo>
                    <a:pt x="19" y="467"/>
                  </a:lnTo>
                  <a:lnTo>
                    <a:pt x="124" y="455"/>
                  </a:lnTo>
                  <a:lnTo>
                    <a:pt x="212" y="457"/>
                  </a:lnTo>
                  <a:lnTo>
                    <a:pt x="257" y="464"/>
                  </a:lnTo>
                  <a:lnTo>
                    <a:pt x="300" y="474"/>
                  </a:lnTo>
                  <a:lnTo>
                    <a:pt x="389" y="511"/>
                  </a:lnTo>
                  <a:lnTo>
                    <a:pt x="481" y="553"/>
                  </a:lnTo>
                  <a:lnTo>
                    <a:pt x="576" y="585"/>
                  </a:lnTo>
                  <a:lnTo>
                    <a:pt x="625" y="589"/>
                  </a:lnTo>
                  <a:lnTo>
                    <a:pt x="670" y="591"/>
                  </a:lnTo>
                  <a:lnTo>
                    <a:pt x="717" y="581"/>
                  </a:lnTo>
                  <a:lnTo>
                    <a:pt x="733" y="553"/>
                  </a:lnTo>
                  <a:lnTo>
                    <a:pt x="730" y="547"/>
                  </a:lnTo>
                  <a:lnTo>
                    <a:pt x="719" y="549"/>
                  </a:lnTo>
                  <a:lnTo>
                    <a:pt x="667" y="539"/>
                  </a:lnTo>
                  <a:lnTo>
                    <a:pt x="641" y="520"/>
                  </a:lnTo>
                  <a:lnTo>
                    <a:pt x="628" y="501"/>
                  </a:lnTo>
                  <a:lnTo>
                    <a:pt x="622" y="488"/>
                  </a:lnTo>
                  <a:lnTo>
                    <a:pt x="619" y="475"/>
                  </a:lnTo>
                  <a:lnTo>
                    <a:pt x="622" y="449"/>
                  </a:lnTo>
                  <a:lnTo>
                    <a:pt x="641" y="411"/>
                  </a:lnTo>
                  <a:lnTo>
                    <a:pt x="735" y="329"/>
                  </a:lnTo>
                  <a:lnTo>
                    <a:pt x="834" y="261"/>
                  </a:lnTo>
                  <a:lnTo>
                    <a:pt x="883" y="223"/>
                  </a:lnTo>
                  <a:lnTo>
                    <a:pt x="949" y="150"/>
                  </a:lnTo>
                  <a:lnTo>
                    <a:pt x="981" y="82"/>
                  </a:lnTo>
                  <a:lnTo>
                    <a:pt x="984" y="25"/>
                  </a:lnTo>
                  <a:lnTo>
                    <a:pt x="975" y="0"/>
                  </a:lnTo>
                  <a:lnTo>
                    <a:pt x="972" y="5"/>
                  </a:lnTo>
                  <a:lnTo>
                    <a:pt x="930" y="42"/>
                  </a:lnTo>
                  <a:lnTo>
                    <a:pt x="874" y="79"/>
                  </a:lnTo>
                  <a:lnTo>
                    <a:pt x="834" y="101"/>
                  </a:lnTo>
                  <a:lnTo>
                    <a:pt x="791" y="127"/>
                  </a:lnTo>
                  <a:lnTo>
                    <a:pt x="714" y="189"/>
                  </a:lnTo>
                  <a:lnTo>
                    <a:pt x="609" y="294"/>
                  </a:lnTo>
                  <a:lnTo>
                    <a:pt x="542" y="359"/>
                  </a:lnTo>
                  <a:lnTo>
                    <a:pt x="510" y="388"/>
                  </a:lnTo>
                  <a:lnTo>
                    <a:pt x="465" y="422"/>
                  </a:lnTo>
                  <a:lnTo>
                    <a:pt x="431" y="437"/>
                  </a:lnTo>
                  <a:lnTo>
                    <a:pt x="388" y="435"/>
                  </a:lnTo>
                  <a:lnTo>
                    <a:pt x="357" y="429"/>
                  </a:lnTo>
                  <a:lnTo>
                    <a:pt x="323" y="422"/>
                  </a:lnTo>
                  <a:lnTo>
                    <a:pt x="229" y="411"/>
                  </a:lnTo>
                  <a:lnTo>
                    <a:pt x="127" y="413"/>
                  </a:lnTo>
                  <a:lnTo>
                    <a:pt x="58" y="432"/>
                  </a:lnTo>
                  <a:lnTo>
                    <a:pt x="18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094" name="구름 3093"/>
          <p:cNvSpPr/>
          <p:nvPr/>
        </p:nvSpPr>
        <p:spPr>
          <a:xfrm>
            <a:off x="4981574" y="2566886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구름 87"/>
          <p:cNvSpPr/>
          <p:nvPr/>
        </p:nvSpPr>
        <p:spPr>
          <a:xfrm>
            <a:off x="7030556" y="1974031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5687" y="175659"/>
            <a:ext cx="2944685" cy="165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94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70" name="TextBox 2">
            <a:extLst>
              <a:ext uri="{FF2B5EF4-FFF2-40B4-BE49-F238E27FC236}">
                <a16:creationId xmlns:a16="http://schemas.microsoft.com/office/drawing/2014/main" id="{6D9B823D-B4E5-AB48-A717-E56F6A890E96}"/>
              </a:ext>
            </a:extLst>
          </p:cNvPr>
          <p:cNvSpPr txBox="1"/>
          <p:nvPr/>
        </p:nvSpPr>
        <p:spPr>
          <a:xfrm>
            <a:off x="1654614" y="1960718"/>
            <a:ext cx="8611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성능 튜닝하기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>
                <a:latin typeface="+mj-lt"/>
              </a:rPr>
              <a:t>dd</a:t>
            </a:r>
            <a:r>
              <a:rPr lang="ko-KR" altLang="en-US" sz="1200" b="1" dirty="0">
                <a:latin typeface="+mj-lt"/>
              </a:rPr>
              <a:t>라는 간단한 도구를 사용해서 특정 소스에서 특정 대상까지의 블록 레벨 읽기와 쓰기를 수행할 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9E6E2EB-2E23-5B49-B3E6-864236BDE4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850" y="3090334"/>
            <a:ext cx="11036300" cy="314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53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70" name="TextBox 2">
            <a:extLst>
              <a:ext uri="{FF2B5EF4-FFF2-40B4-BE49-F238E27FC236}">
                <a16:creationId xmlns:a16="http://schemas.microsoft.com/office/drawing/2014/main" id="{6D9B823D-B4E5-AB48-A717-E56F6A890E96}"/>
              </a:ext>
            </a:extLst>
          </p:cNvPr>
          <p:cNvSpPr txBox="1"/>
          <p:nvPr/>
        </p:nvSpPr>
        <p:spPr>
          <a:xfrm>
            <a:off x="1553013" y="1801772"/>
            <a:ext cx="89795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실제 작업 부하에 따라 성능이 달라질 수 있으며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예제는 파일 크기를 </a:t>
            </a:r>
            <a:r>
              <a:rPr lang="en-US" altLang="ko-KR" sz="1200" b="1" dirty="0">
                <a:latin typeface="+mj-lt"/>
              </a:rPr>
              <a:t>1MB</a:t>
            </a:r>
            <a:r>
              <a:rPr lang="ko-KR" altLang="en-US" sz="1200" b="1" dirty="0" err="1">
                <a:latin typeface="+mj-lt"/>
              </a:rPr>
              <a:t>으로</a:t>
            </a:r>
            <a:r>
              <a:rPr lang="ko-KR" altLang="en-US" sz="1200" b="1" dirty="0">
                <a:latin typeface="+mj-lt"/>
              </a:rPr>
              <a:t> 설정했으나 웹사이트를 호스팅하는 경우에는 이보다 작은 파일을 많이 다루게 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성능은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 유형과 </a:t>
            </a: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볼륨 유형에 따라 달라질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093EDBC-069F-7242-89DA-A93A5D9739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933" y="2649477"/>
            <a:ext cx="7848600" cy="2801950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B8F5CBD8-9CFC-B840-A2BA-A83EC482C083}"/>
              </a:ext>
            </a:extLst>
          </p:cNvPr>
          <p:cNvSpPr txBox="1"/>
          <p:nvPr/>
        </p:nvSpPr>
        <p:spPr>
          <a:xfrm>
            <a:off x="1553012" y="5645639"/>
            <a:ext cx="8979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추가 시간당 요금을 납부하면 적용할 수 있는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 유형을 보여준다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IOPS</a:t>
            </a:r>
            <a:r>
              <a:rPr lang="ko-KR" altLang="en-US" sz="1200" b="1" dirty="0">
                <a:latin typeface="+mj-lt"/>
              </a:rPr>
              <a:t>는 </a:t>
            </a:r>
            <a:r>
              <a:rPr lang="en-US" altLang="ko-KR" sz="1200" b="1" dirty="0">
                <a:latin typeface="+mj-lt"/>
              </a:rPr>
              <a:t>16KB</a:t>
            </a:r>
            <a:r>
              <a:rPr lang="ko-KR" altLang="en-US" sz="1200" b="1" dirty="0">
                <a:latin typeface="+mj-lt"/>
              </a:rPr>
              <a:t> 크기의 </a:t>
            </a:r>
            <a:r>
              <a:rPr lang="en-US" altLang="ko-KR" sz="1200" b="1" dirty="0">
                <a:latin typeface="+mj-lt"/>
              </a:rPr>
              <a:t>I/O</a:t>
            </a:r>
            <a:r>
              <a:rPr lang="ko-KR" altLang="en-US" sz="1200" b="1" dirty="0">
                <a:latin typeface="+mj-lt"/>
              </a:rPr>
              <a:t> 기준으로 측정하였으나 성능은 작업 부하에 크게 의존하며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사용자가 느끼는 실제 성능은 다르다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833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B8F5CBD8-9CFC-B840-A2BA-A83EC482C083}"/>
              </a:ext>
            </a:extLst>
          </p:cNvPr>
          <p:cNvSpPr txBox="1"/>
          <p:nvPr/>
        </p:nvSpPr>
        <p:spPr>
          <a:xfrm>
            <a:off x="1553012" y="5313497"/>
            <a:ext cx="897952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대역폭이 </a:t>
            </a:r>
            <a:r>
              <a:rPr lang="ko-KR" altLang="en-US" sz="1200" b="1" dirty="0" err="1">
                <a:latin typeface="+mj-lt"/>
              </a:rPr>
              <a:t>스토리지의</a:t>
            </a:r>
            <a:r>
              <a:rPr lang="ko-KR" altLang="en-US" sz="1200" b="1" dirty="0">
                <a:latin typeface="+mj-lt"/>
              </a:rPr>
              <a:t> 작업 부하를 감당할 수 있는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 err="1">
                <a:latin typeface="+mj-lt"/>
              </a:rPr>
              <a:t>를</a:t>
            </a:r>
            <a:r>
              <a:rPr lang="ko-KR" altLang="en-US" sz="1200" b="1" dirty="0">
                <a:latin typeface="+mj-lt"/>
              </a:rPr>
              <a:t> 선택해야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볼륨 비용은 볼륨 크기를 기준으로 청구된다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얼마나 많이 사용하는지는 중요하지 않다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+mj-lt"/>
              </a:rPr>
              <a:t>마그네틱</a:t>
            </a:r>
            <a:r>
              <a:rPr lang="ko-KR" altLang="en-US" sz="1200" b="1" dirty="0">
                <a:latin typeface="+mj-lt"/>
              </a:rPr>
              <a:t> 볼륨을 사용할 때는 사용자가 수행하는 모든 </a:t>
            </a:r>
            <a:r>
              <a:rPr lang="en-US" altLang="ko-KR" sz="1200" b="1" dirty="0">
                <a:latin typeface="+mj-lt"/>
              </a:rPr>
              <a:t>I/O</a:t>
            </a:r>
            <a:r>
              <a:rPr lang="ko-KR" altLang="en-US" sz="1200" b="1" dirty="0">
                <a:latin typeface="+mj-lt"/>
              </a:rPr>
              <a:t> 작업에 대해 지불해야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SSD </a:t>
            </a:r>
            <a:r>
              <a:rPr lang="ko-KR" altLang="en-US" sz="1200" b="1" dirty="0">
                <a:latin typeface="+mj-lt"/>
              </a:rPr>
              <a:t>볼륨은 </a:t>
            </a:r>
            <a:r>
              <a:rPr lang="ko-KR" altLang="en-US" sz="1200" b="1" dirty="0" err="1">
                <a:latin typeface="+mj-lt"/>
              </a:rPr>
              <a:t>프로비저닝한만큼</a:t>
            </a:r>
            <a:r>
              <a:rPr lang="ko-KR" altLang="en-US" sz="1200" b="1" dirty="0">
                <a:latin typeface="+mj-lt"/>
              </a:rPr>
              <a:t> 추가로 지불해야 하므로 </a:t>
            </a:r>
            <a:r>
              <a:rPr lang="en-US" altLang="ko-KR" sz="1200" b="1" dirty="0">
                <a:latin typeface="+mj-lt"/>
              </a:rPr>
              <a:t>AWS </a:t>
            </a:r>
            <a:r>
              <a:rPr lang="ko-KR" altLang="en-US" sz="1200" b="1" dirty="0">
                <a:latin typeface="+mj-lt"/>
              </a:rPr>
              <a:t>월 사용량 계산기를 사용하여 확인할 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4F43BC-E595-DF4C-97F4-744DA1C5E2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" y="2259025"/>
            <a:ext cx="10828865" cy="277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720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D7F84FF3-2CB7-2646-920B-D068749F1902}"/>
              </a:ext>
            </a:extLst>
          </p:cNvPr>
          <p:cNvSpPr txBox="1"/>
          <p:nvPr/>
        </p:nvSpPr>
        <p:spPr>
          <a:xfrm>
            <a:off x="1603814" y="2883584"/>
            <a:ext cx="861116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데이터 백업하기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 </a:t>
            </a:r>
            <a:r>
              <a:rPr lang="ko-KR" altLang="en-US" sz="1200" b="1" dirty="0">
                <a:latin typeface="+mj-lt"/>
              </a:rPr>
              <a:t>볼륨은 </a:t>
            </a:r>
            <a:r>
              <a:rPr lang="en-US" altLang="ko-KR" sz="1200" b="1" dirty="0">
                <a:latin typeface="+mj-lt"/>
              </a:rPr>
              <a:t>99.999%</a:t>
            </a:r>
            <a:r>
              <a:rPr lang="ko-KR" altLang="en-US" sz="1200" b="1" dirty="0">
                <a:latin typeface="+mj-lt"/>
              </a:rPr>
              <a:t>의 가용성을 제공하지만 사용자는 수시로 백업을 만들어야 한다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solidFill>
                <a:srgbClr val="0070C0"/>
              </a:solidFill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는 </a:t>
            </a: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스냅샷이라는 편리한 </a:t>
            </a:r>
            <a:r>
              <a:rPr lang="en-US" altLang="ko-KR" sz="1200" b="1" dirty="0">
                <a:latin typeface="+mj-lt"/>
              </a:rPr>
              <a:t>EBS </a:t>
            </a:r>
            <a:r>
              <a:rPr lang="ko-KR" altLang="en-US" sz="1200" b="1" dirty="0">
                <a:latin typeface="+mj-lt"/>
              </a:rPr>
              <a:t>볼륨 백업 방법을 제공한다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스냅샷은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에 저장되는 블록 레벨 </a:t>
            </a:r>
            <a:r>
              <a:rPr lang="ko-KR" altLang="en-US" sz="1200" b="1" dirty="0" err="1">
                <a:latin typeface="+mj-lt"/>
              </a:rPr>
              <a:t>증분</a:t>
            </a:r>
            <a:r>
              <a:rPr lang="ko-KR" altLang="en-US" sz="1200" b="1" dirty="0">
                <a:latin typeface="+mj-lt"/>
              </a:rPr>
              <a:t> 백업이다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스냅샷은 얼마나 많은 용량을 사용하느냐에 따라 비용이 청구된다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6917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D7F84FF3-2CB7-2646-920B-D068749F1902}"/>
              </a:ext>
            </a:extLst>
          </p:cNvPr>
          <p:cNvSpPr txBox="1"/>
          <p:nvPr/>
        </p:nvSpPr>
        <p:spPr>
          <a:xfrm>
            <a:off x="1944046" y="5171116"/>
            <a:ext cx="8611162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CLI</a:t>
            </a:r>
            <a:r>
              <a:rPr lang="ko-KR" altLang="en-US" sz="1200" b="1" dirty="0" err="1">
                <a:latin typeface="+mj-lt"/>
              </a:rPr>
              <a:t>를</a:t>
            </a:r>
            <a:r>
              <a:rPr lang="ko-KR" altLang="en-US" sz="1200" b="1" dirty="0">
                <a:latin typeface="+mj-lt"/>
              </a:rPr>
              <a:t> 활용해서 스냅샷을 만들기 위해서는 먼저 볼륨</a:t>
            </a:r>
            <a:r>
              <a:rPr lang="en-US" altLang="ko-KR" sz="1200" b="1" dirty="0">
                <a:latin typeface="+mj-lt"/>
              </a:rPr>
              <a:t>ID</a:t>
            </a:r>
            <a:r>
              <a:rPr lang="ko-KR" altLang="en-US" sz="1200" b="1" dirty="0" err="1">
                <a:latin typeface="+mj-lt"/>
              </a:rPr>
              <a:t>를</a:t>
            </a:r>
            <a:r>
              <a:rPr lang="ko-KR" altLang="en-US" sz="1200" b="1" dirty="0">
                <a:latin typeface="+mj-lt"/>
              </a:rPr>
              <a:t> 알아야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>
                <a:latin typeface="+mj-lt"/>
              </a:rPr>
              <a:t>CloudFormation</a:t>
            </a:r>
            <a:r>
              <a:rPr lang="ko-KR" altLang="en-US" sz="1200" b="1" dirty="0">
                <a:latin typeface="+mj-lt"/>
              </a:rPr>
              <a:t>을 통해서 스택의 </a:t>
            </a:r>
            <a:r>
              <a:rPr lang="en-US" altLang="ko-KR" sz="1200" b="1" dirty="0" err="1">
                <a:latin typeface="+mj-lt"/>
              </a:rPr>
              <a:t>Volumeld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ko-KR" altLang="en-US" sz="1200" b="1" dirty="0">
                <a:latin typeface="+mj-lt"/>
              </a:rPr>
              <a:t>출력으로 확인하거나 명령을 통해 확인 할 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이후 명령어를 통해 스냅샷이 생성되는지 확인해 보자 </a:t>
            </a:r>
            <a:endParaRPr lang="en-US" altLang="ko-KR" sz="14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78B1446-5AAF-D84D-878C-4FBD881B45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512" y="1609911"/>
            <a:ext cx="8832231" cy="343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10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D7F84FF3-2CB7-2646-920B-D068749F1902}"/>
              </a:ext>
            </a:extLst>
          </p:cNvPr>
          <p:cNvSpPr txBox="1"/>
          <p:nvPr/>
        </p:nvSpPr>
        <p:spPr>
          <a:xfrm>
            <a:off x="1944045" y="5416649"/>
            <a:ext cx="86111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 생성에는 약간 시간이 걸릴 수 있기 때문에 명령어를 확인하여 스냅샷의 상태를 확인할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스냅샷은 인스턴스에 붙어 있고 마운트 되어 있는 상태에서도 생성할 수 있지만 문제가 발생할 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 생성 이후 추가 요금을 부과할 수 있기때문에 클린업을 진행한다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 </a:t>
            </a:r>
            <a:endParaRPr lang="en-US" altLang="ko-KR" sz="14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EBE3640-5167-5043-8126-9B2FA8FF2C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434" y="1575048"/>
            <a:ext cx="8676385" cy="359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770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D7F84FF3-2CB7-2646-920B-D068749F1902}"/>
              </a:ext>
            </a:extLst>
          </p:cNvPr>
          <p:cNvSpPr txBox="1"/>
          <p:nvPr/>
        </p:nvSpPr>
        <p:spPr>
          <a:xfrm>
            <a:off x="1833512" y="2868182"/>
            <a:ext cx="8611162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서버에서 </a:t>
            </a:r>
            <a:r>
              <a:rPr lang="en-US" altLang="ko-KR" sz="1200" b="1" dirty="0" err="1">
                <a:latin typeface="+mj-lt"/>
              </a:rPr>
              <a:t>fsfreeze</a:t>
            </a:r>
            <a:r>
              <a:rPr lang="en-US" altLang="ko-KR" sz="1200" b="1" dirty="0">
                <a:latin typeface="+mj-lt"/>
              </a:rPr>
              <a:t> –f /</a:t>
            </a:r>
            <a:r>
              <a:rPr lang="en-US" altLang="ko-KR" sz="1200" b="1" dirty="0" err="1">
                <a:latin typeface="+mj-lt"/>
              </a:rPr>
              <a:t>mnt</a:t>
            </a:r>
            <a:r>
              <a:rPr lang="en-US" altLang="ko-KR" sz="1200" b="1" dirty="0">
                <a:latin typeface="+mj-lt"/>
              </a:rPr>
              <a:t>/volume</a:t>
            </a:r>
            <a:r>
              <a:rPr lang="ko-KR" altLang="en-US" sz="1200" b="1" dirty="0">
                <a:latin typeface="+mj-lt"/>
              </a:rPr>
              <a:t> 명령을 실행해서 모든 쓰기 작업은 </a:t>
            </a:r>
            <a:r>
              <a:rPr lang="ko-KR" altLang="en-US" sz="1200" b="1" dirty="0" err="1">
                <a:latin typeface="+mj-lt"/>
              </a:rPr>
              <a:t>프리징한다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스냅샷을 생성한다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서버에서 </a:t>
            </a:r>
            <a:r>
              <a:rPr lang="en-US" altLang="ko-KR" sz="1200" b="1" dirty="0" err="1">
                <a:latin typeface="+mj-lt"/>
              </a:rPr>
              <a:t>fsfreeze</a:t>
            </a:r>
            <a:r>
              <a:rPr lang="en-US" altLang="ko-KR" sz="1200" b="1" dirty="0">
                <a:latin typeface="+mj-lt"/>
              </a:rPr>
              <a:t> –u /</a:t>
            </a:r>
            <a:r>
              <a:rPr lang="en-US" altLang="ko-KR" sz="1200" b="1" dirty="0" err="1">
                <a:latin typeface="+mj-lt"/>
              </a:rPr>
              <a:t>mnt</a:t>
            </a:r>
            <a:r>
              <a:rPr lang="en-US" altLang="ko-KR" sz="1200" b="1" dirty="0">
                <a:latin typeface="+mj-lt"/>
              </a:rPr>
              <a:t>/volume </a:t>
            </a:r>
            <a:r>
              <a:rPr lang="ko-KR" altLang="en-US" sz="1200" b="1" dirty="0">
                <a:latin typeface="+mj-lt"/>
              </a:rPr>
              <a:t>명령을 실행해서 쓰기 작업을 다시 시작한다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스냅샷이 완성될 때까지 대기한다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 생성을 요청하는 시점에만 </a:t>
            </a:r>
            <a:r>
              <a:rPr lang="ko-KR" altLang="en-US" sz="1200" b="1" dirty="0" err="1">
                <a:latin typeface="+mj-lt"/>
              </a:rPr>
              <a:t>프리징하면</a:t>
            </a:r>
            <a:r>
              <a:rPr lang="ko-KR" altLang="en-US" sz="1200" b="1" dirty="0">
                <a:latin typeface="+mj-lt"/>
              </a:rPr>
              <a:t> 충분하기 때문에 스냅샷이 완료될 때까지 </a:t>
            </a:r>
            <a:r>
              <a:rPr lang="ko-KR" altLang="en-US" sz="1200" b="1" dirty="0" err="1">
                <a:latin typeface="+mj-lt"/>
              </a:rPr>
              <a:t>프리징</a:t>
            </a:r>
            <a:r>
              <a:rPr lang="ko-KR" altLang="en-US" sz="1200" b="1" dirty="0">
                <a:latin typeface="+mj-lt"/>
              </a:rPr>
              <a:t> 하지 않도록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스냅샷을 복원하려면 해당 스냅샷을 기반으로 새 </a:t>
            </a: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볼륨을 만들어야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특정 </a:t>
            </a:r>
            <a:r>
              <a:rPr lang="en-US" altLang="ko-KR" sz="1200" b="1" dirty="0">
                <a:latin typeface="+mj-lt"/>
              </a:rPr>
              <a:t>AMI</a:t>
            </a:r>
            <a:r>
              <a:rPr lang="ko-KR" altLang="en-US" sz="1200" b="1" dirty="0">
                <a:latin typeface="+mj-lt"/>
              </a:rPr>
              <a:t>로부터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인스턴스를 실행하면 </a:t>
            </a:r>
            <a:r>
              <a:rPr lang="en-US" altLang="ko-KR" sz="1200" b="1" dirty="0">
                <a:latin typeface="+mj-lt"/>
              </a:rPr>
              <a:t>AWS</a:t>
            </a:r>
            <a:r>
              <a:rPr lang="ko-KR" altLang="en-US" sz="1200" b="1" dirty="0">
                <a:latin typeface="+mj-lt"/>
              </a:rPr>
              <a:t>는 스냅샷을 기반으로 새 </a:t>
            </a:r>
            <a:r>
              <a:rPr lang="en-US" altLang="ko-KR" sz="1200" b="1" dirty="0">
                <a:latin typeface="+mj-lt"/>
              </a:rPr>
              <a:t>EBS </a:t>
            </a:r>
            <a:r>
              <a:rPr lang="ko-KR" altLang="en-US" sz="1200" b="1" dirty="0">
                <a:latin typeface="+mj-lt"/>
              </a:rPr>
              <a:t>볼륨을 생성한다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46875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9B8AE183-04A2-9C45-97FD-6C14F2D8EA2A}"/>
              </a:ext>
            </a:extLst>
          </p:cNvPr>
          <p:cNvSpPr txBox="1"/>
          <p:nvPr/>
        </p:nvSpPr>
        <p:spPr>
          <a:xfrm>
            <a:off x="1833512" y="1215650"/>
            <a:ext cx="8611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인스턴스 스토어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일반 하드 디스크와 같은 블록 레벨 스토리지 이다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인스턴스를 중지하거나 종료하면 데이터도 사라진다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 스토어의 비용은 따로 지불하지 않고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 가격에 포함되어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8011591-4F8C-6241-9709-003C1256FB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132" y="2941112"/>
            <a:ext cx="4554160" cy="391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03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9B8AE183-04A2-9C45-97FD-6C14F2D8EA2A}"/>
              </a:ext>
            </a:extLst>
          </p:cNvPr>
          <p:cNvSpPr txBox="1"/>
          <p:nvPr/>
        </p:nvSpPr>
        <p:spPr>
          <a:xfrm>
            <a:off x="1833512" y="2796170"/>
            <a:ext cx="8611162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인스턴스 스토어 사용하기 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altLang="ko-KR" b="1" dirty="0">
                <a:hlinkClick r:id="rId4"/>
              </a:rPr>
              <a:t>https://s3.amazonaws.com/awsinaction/chapter8/</a:t>
            </a:r>
            <a:r>
              <a:rPr lang="en-US" altLang="ko-KR" b="1" dirty="0">
                <a:hlinkClick r:id="rId4"/>
              </a:rPr>
              <a:t>instance_store</a:t>
            </a:r>
            <a:r>
              <a:rPr lang="en" altLang="ko-KR" b="1" dirty="0">
                <a:hlinkClick r:id="rId4"/>
              </a:rPr>
              <a:t>.json</a:t>
            </a:r>
            <a:endParaRPr lang="en" altLang="ko-KR" b="1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위의 </a:t>
            </a:r>
            <a:r>
              <a:rPr lang="en-US" altLang="ko-KR" sz="1200" b="1" dirty="0" err="1">
                <a:latin typeface="+mj-lt"/>
              </a:rPr>
              <a:t>CloudFormation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ko-KR" altLang="en-US" sz="1200" b="1" dirty="0">
                <a:latin typeface="+mj-lt"/>
              </a:rPr>
              <a:t>템플릿을 다운로드 받아서 실행해 보자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SSH</a:t>
            </a:r>
            <a:r>
              <a:rPr lang="ko-KR" altLang="en-US" sz="1200" b="1" dirty="0">
                <a:latin typeface="+mj-lt"/>
              </a:rPr>
              <a:t>로 접속한다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36411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1E32D13-9A53-8B4F-9FE2-5C8DF8A457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599" y="1605077"/>
            <a:ext cx="8877925" cy="482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913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9218B147-1247-B042-BF07-76ED7E7FE877}"/>
              </a:ext>
            </a:extLst>
          </p:cNvPr>
          <p:cNvSpPr txBox="1"/>
          <p:nvPr/>
        </p:nvSpPr>
        <p:spPr>
          <a:xfrm>
            <a:off x="1626032" y="5358318"/>
            <a:ext cx="861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하드 드라이브에 데이터 저장하기 </a:t>
            </a:r>
            <a:r>
              <a:rPr lang="en-US" altLang="ko-KR" b="1" dirty="0">
                <a:latin typeface="+mj-lt"/>
              </a:rPr>
              <a:t>: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EBS</a:t>
            </a:r>
            <a:r>
              <a:rPr lang="ko-KR" altLang="en-US" b="1" dirty="0">
                <a:latin typeface="+mj-lt"/>
              </a:rPr>
              <a:t>와 인스턴스 스토어</a:t>
            </a:r>
            <a:endParaRPr lang="en-US" altLang="ko-KR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2BD207A-87FC-1D46-9BCE-2975E813E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5613" y="1651443"/>
            <a:ext cx="7112000" cy="33215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32066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7633992-6F8D-E049-9F5E-883ACB210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65" y="1951749"/>
            <a:ext cx="10435167" cy="2935634"/>
          </a:xfrm>
          <a:prstGeom prst="rect">
            <a:avLst/>
          </a:prstGeom>
        </p:spPr>
      </p:pic>
      <p:sp>
        <p:nvSpPr>
          <p:cNvPr id="166" name="TextBox 2">
            <a:extLst>
              <a:ext uri="{FF2B5EF4-FFF2-40B4-BE49-F238E27FC236}">
                <a16:creationId xmlns:a16="http://schemas.microsoft.com/office/drawing/2014/main" id="{F291078C-AAD5-614E-8F71-42EE727BCF94}"/>
              </a:ext>
            </a:extLst>
          </p:cNvPr>
          <p:cNvSpPr txBox="1"/>
          <p:nvPr/>
        </p:nvSpPr>
        <p:spPr>
          <a:xfrm>
            <a:off x="1599887" y="5349305"/>
            <a:ext cx="89795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 스토어는 자동으로 </a:t>
            </a:r>
            <a:r>
              <a:rPr lang="en-US" altLang="ko-KR" sz="1200" b="1" dirty="0">
                <a:latin typeface="+mj-lt"/>
              </a:rPr>
              <a:t>/media/ephemeral0</a:t>
            </a:r>
            <a:r>
              <a:rPr lang="ko-KR" altLang="en-US" sz="1200" b="1" dirty="0">
                <a:latin typeface="+mj-lt"/>
              </a:rPr>
              <a:t>에 마운트 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스토어가 둘 이상이라면 </a:t>
            </a:r>
            <a:r>
              <a:rPr lang="en" altLang="ko-KR" sz="1200" b="1" dirty="0">
                <a:latin typeface="+mj-lt"/>
              </a:rPr>
              <a:t>ephemeral</a:t>
            </a:r>
            <a:r>
              <a:rPr lang="en-US" altLang="ko-KR" sz="1200" b="1" dirty="0">
                <a:latin typeface="+mj-lt"/>
              </a:rPr>
              <a:t>1,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" altLang="ko-KR" sz="1200" b="1" dirty="0">
                <a:latin typeface="+mj-lt"/>
              </a:rPr>
              <a:t>ephemeral</a:t>
            </a:r>
            <a:r>
              <a:rPr lang="en-US" altLang="ko-KR" sz="1200" b="1" dirty="0">
                <a:latin typeface="+mj-lt"/>
              </a:rPr>
              <a:t>2</a:t>
            </a:r>
            <a:r>
              <a:rPr lang="ko-KR" altLang="en-US" sz="1200" b="1" dirty="0">
                <a:latin typeface="+mj-lt"/>
              </a:rPr>
              <a:t> 등이 사용된다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위에 명령을 통해 성능테스트를 해보자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34107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D69AF4C6-A99A-AB41-881E-CE74DE22769B}"/>
              </a:ext>
            </a:extLst>
          </p:cNvPr>
          <p:cNvSpPr txBox="1"/>
          <p:nvPr/>
        </p:nvSpPr>
        <p:spPr>
          <a:xfrm>
            <a:off x="1722347" y="3332317"/>
            <a:ext cx="861116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데이터 백업하기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 스토어 볼륨을 백업해주는 내장된 </a:t>
            </a:r>
            <a:r>
              <a:rPr lang="ko-KR" altLang="en-US" sz="1200" b="1" dirty="0" err="1">
                <a:latin typeface="+mj-lt"/>
              </a:rPr>
              <a:t>매커니즘은</a:t>
            </a:r>
            <a:r>
              <a:rPr lang="ko-KR" altLang="en-US" sz="1200" b="1" dirty="0">
                <a:latin typeface="+mj-lt"/>
              </a:rPr>
              <a:t> 없기 때문에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 err="1">
                <a:latin typeface="+mj-lt"/>
              </a:rPr>
              <a:t>를</a:t>
            </a:r>
            <a:r>
              <a:rPr lang="ko-KR" altLang="en-US" sz="1200" b="1" dirty="0">
                <a:latin typeface="+mj-lt"/>
              </a:rPr>
              <a:t> 조합하여 정기적으로 백업할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>
                <a:latin typeface="+mj-lt"/>
              </a:rPr>
              <a:t>aws</a:t>
            </a:r>
            <a:r>
              <a:rPr lang="en-US" altLang="ko-KR" sz="1200" b="1" dirty="0">
                <a:latin typeface="+mj-lt"/>
              </a:rPr>
              <a:t> s3 sync /path/to/data s3://$</a:t>
            </a:r>
            <a:r>
              <a:rPr lang="en-US" altLang="ko-KR" sz="1200" b="1" dirty="0" err="1">
                <a:latin typeface="+mj-lt"/>
              </a:rPr>
              <a:t>yourCompany</a:t>
            </a:r>
            <a:r>
              <a:rPr lang="en-US" altLang="ko-KR" sz="1200" b="1" dirty="0">
                <a:latin typeface="+mj-lt"/>
              </a:rPr>
              <a:t>-backup/</a:t>
            </a:r>
            <a:r>
              <a:rPr lang="en-US" altLang="ko-KR" sz="1200" b="1" dirty="0" err="1">
                <a:latin typeface="+mj-lt"/>
              </a:rPr>
              <a:t>serverdata</a:t>
            </a:r>
            <a:endParaRPr lang="en-US" altLang="ko-K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54092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742CD26E-6A6C-8547-B1C0-776F51C3AB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512" y="2048935"/>
            <a:ext cx="8717147" cy="38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61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6" name="TextBox 2">
            <a:extLst>
              <a:ext uri="{FF2B5EF4-FFF2-40B4-BE49-F238E27FC236}">
                <a16:creationId xmlns:a16="http://schemas.microsoft.com/office/drawing/2014/main" id="{C71A8ED3-76E2-5F4E-BC66-6E2D4E359DC6}"/>
              </a:ext>
            </a:extLst>
          </p:cNvPr>
          <p:cNvSpPr txBox="1"/>
          <p:nvPr/>
        </p:nvSpPr>
        <p:spPr>
          <a:xfrm>
            <a:off x="1722347" y="3332317"/>
            <a:ext cx="8611162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인스턴스 스토어와 </a:t>
            </a:r>
            <a:r>
              <a:rPr lang="en-US" altLang="ko-KR" b="1" dirty="0">
                <a:latin typeface="+mj-lt"/>
              </a:rPr>
              <a:t>EBS</a:t>
            </a:r>
            <a:r>
              <a:rPr lang="ko-KR" altLang="en-US" b="1" dirty="0" err="1">
                <a:latin typeface="+mj-lt"/>
              </a:rPr>
              <a:t>를</a:t>
            </a:r>
            <a:r>
              <a:rPr lang="ko-KR" altLang="en-US" b="1" dirty="0">
                <a:latin typeface="+mj-lt"/>
              </a:rPr>
              <a:t> 활용한 공유 파일 시스템 호스팅하기 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AWS</a:t>
            </a:r>
            <a:r>
              <a:rPr lang="ko-KR" altLang="en-US" sz="1200" b="1" dirty="0">
                <a:latin typeface="+mj-lt"/>
              </a:rPr>
              <a:t>의 블록 레벨 스토리지만으로는 여러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 사이에 블록 레벨 </a:t>
            </a:r>
            <a:r>
              <a:rPr lang="ko-KR" altLang="en-US" sz="1200" b="1" dirty="0" err="1">
                <a:latin typeface="+mj-lt"/>
              </a:rPr>
              <a:t>스토리지를</a:t>
            </a:r>
            <a:r>
              <a:rPr lang="ko-KR" altLang="en-US" sz="1200" b="1" dirty="0">
                <a:latin typeface="+mj-lt"/>
              </a:rPr>
              <a:t> 동시에 공유할 수 없다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NFS </a:t>
            </a:r>
            <a:r>
              <a:rPr lang="ko-KR" altLang="en-US" sz="1200" b="1" dirty="0">
                <a:latin typeface="+mj-lt"/>
              </a:rPr>
              <a:t>프로토콜을 활용하여 이 문제를 해결할 </a:t>
            </a:r>
            <a:r>
              <a:rPr lang="ko-KR" altLang="en-US" sz="1200" b="1">
                <a:latin typeface="+mj-lt"/>
              </a:rPr>
              <a:t>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97995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D39C065-F071-2741-A251-F87A3C9E96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600" y="1772581"/>
            <a:ext cx="7640395" cy="437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726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62D550EF-3441-6C42-B9E9-685AFFEFC5F3}"/>
              </a:ext>
            </a:extLst>
          </p:cNvPr>
          <p:cNvSpPr txBox="1"/>
          <p:nvPr/>
        </p:nvSpPr>
        <p:spPr>
          <a:xfrm>
            <a:off x="1722347" y="3332317"/>
            <a:ext cx="861116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lt"/>
              </a:rPr>
              <a:t>NFS</a:t>
            </a:r>
            <a:r>
              <a:rPr lang="ko-KR" altLang="en-US" b="1" dirty="0">
                <a:latin typeface="+mj-lt"/>
              </a:rPr>
              <a:t> 방식은 </a:t>
            </a:r>
            <a:r>
              <a:rPr lang="en-US" altLang="ko-KR" b="1" dirty="0">
                <a:latin typeface="+mj-lt"/>
              </a:rPr>
              <a:t>SPOF</a:t>
            </a:r>
            <a:r>
              <a:rPr lang="ko-KR" altLang="en-US" b="1" dirty="0">
                <a:latin typeface="+mj-lt"/>
              </a:rPr>
              <a:t> 생긴다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임무수행이 중요한 중요한 환경에서는 </a:t>
            </a:r>
            <a:r>
              <a:rPr lang="en-US" altLang="ko-KR" sz="1200" b="1" dirty="0">
                <a:latin typeface="+mj-lt"/>
              </a:rPr>
              <a:t>NFS</a:t>
            </a:r>
            <a:r>
              <a:rPr lang="ko-KR" altLang="en-US" sz="1200" b="1" dirty="0">
                <a:latin typeface="+mj-lt"/>
              </a:rPr>
              <a:t>설정을 적용하는데 신중해야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인스턴스에 장애가 생기면 모든 </a:t>
            </a:r>
            <a:r>
              <a:rPr lang="en-US" altLang="ko-KR" sz="1200" b="1" dirty="0">
                <a:latin typeface="+mj-lt"/>
              </a:rPr>
              <a:t>NFS</a:t>
            </a:r>
            <a:r>
              <a:rPr lang="ko-KR" altLang="en-US" sz="1200" b="1" dirty="0">
                <a:latin typeface="+mj-lt"/>
              </a:rPr>
              <a:t> 클라이언트도 공유 파일에 접근할 수 없다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따라서 공유 파일 시스템이 필요하다면 </a:t>
            </a:r>
            <a:r>
              <a:rPr lang="en-US" altLang="ko-KR" sz="1200" b="1" dirty="0">
                <a:latin typeface="+mj-lt"/>
              </a:rPr>
              <a:t>EFS</a:t>
            </a:r>
            <a:r>
              <a:rPr lang="ko-KR" altLang="en-US" sz="1200" b="1" dirty="0">
                <a:latin typeface="+mj-lt"/>
              </a:rPr>
              <a:t>나 </a:t>
            </a:r>
            <a:r>
              <a:rPr lang="en-US" altLang="ko-KR" sz="1200" b="1" dirty="0" err="1">
                <a:latin typeface="+mj-lt"/>
              </a:rPr>
              <a:t>GlusterFS</a:t>
            </a:r>
            <a:r>
              <a:rPr lang="ko-KR" altLang="en-US" sz="1200" b="1" dirty="0">
                <a:latin typeface="+mj-lt"/>
              </a:rPr>
              <a:t> 설치를 고려해야 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98461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FF81DA4-2601-E742-8B09-A2D3CF53A0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6401" y="1468851"/>
            <a:ext cx="5874139" cy="484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1816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D00171-F8EE-5249-BBEB-95589DD891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59" y="2480734"/>
            <a:ext cx="9713708" cy="29326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945895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B6269E97-D763-3B4B-997A-0A024439DF0D}"/>
              </a:ext>
            </a:extLst>
          </p:cNvPr>
          <p:cNvSpPr txBox="1"/>
          <p:nvPr/>
        </p:nvSpPr>
        <p:spPr>
          <a:xfrm>
            <a:off x="1307481" y="2824317"/>
            <a:ext cx="923352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요약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블록 레벨 스토리지는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인스턴스와 조합해야 사용할 수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블록 레벨 </a:t>
            </a:r>
            <a:r>
              <a:rPr lang="ko-KR" altLang="en-US" sz="1200" b="1" dirty="0" err="1">
                <a:latin typeface="+mj-lt"/>
              </a:rPr>
              <a:t>스토리지에</a:t>
            </a:r>
            <a:r>
              <a:rPr lang="ko-KR" altLang="en-US" sz="1200" b="1" dirty="0">
                <a:latin typeface="+mj-lt"/>
              </a:rPr>
              <a:t> 접근하려면 </a:t>
            </a:r>
            <a:r>
              <a:rPr lang="en-US" altLang="ko-KR" sz="1200" b="1" dirty="0">
                <a:latin typeface="+mj-lt"/>
              </a:rPr>
              <a:t>OS</a:t>
            </a:r>
            <a:r>
              <a:rPr lang="ko-KR" altLang="en-US" sz="1200" b="1" dirty="0">
                <a:latin typeface="+mj-lt"/>
              </a:rPr>
              <a:t>가 필요하기 때문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볼륨은 네트워크를 통해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인스턴스에 연결된다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인스턴스의 유형에 따라 네트워크 연결의 대역폭이 다르다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스냅샷은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에 </a:t>
            </a: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볼륨을 백업할 수 있는 강력한 방법이다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 스토어는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인스턴스의 일부이며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빠르고 저렴하다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단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인스턴스가 중지하거나 종료하면 데이터는 유실된다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NFS</a:t>
            </a:r>
            <a:r>
              <a:rPr lang="ko-KR" altLang="en-US" sz="1200" b="1" dirty="0">
                <a:latin typeface="+mj-lt"/>
              </a:rPr>
              <a:t>나 아마존 </a:t>
            </a:r>
            <a:r>
              <a:rPr lang="en-US" altLang="ko-KR" sz="1200" b="1" dirty="0">
                <a:latin typeface="+mj-lt"/>
              </a:rPr>
              <a:t>EFS</a:t>
            </a:r>
            <a:r>
              <a:rPr lang="ko-KR" altLang="en-US" sz="1200" b="1" dirty="0">
                <a:latin typeface="+mj-lt"/>
              </a:rPr>
              <a:t> 서비스를 활용해서 여러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 사이에  파일을 공유할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4992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9025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F95585A4-09D3-7540-BD7B-F682187366FF}"/>
              </a:ext>
            </a:extLst>
          </p:cNvPr>
          <p:cNvSpPr txBox="1"/>
          <p:nvPr/>
        </p:nvSpPr>
        <p:spPr>
          <a:xfrm>
            <a:off x="1251399" y="3742928"/>
            <a:ext cx="96640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b="1" dirty="0"/>
              <a:t>감사합니다</a:t>
            </a:r>
            <a:r>
              <a:rPr kumimoji="1" lang="en-US" altLang="ko-KR" sz="3200" b="1" dirty="0"/>
              <a:t>.</a:t>
            </a:r>
            <a:r>
              <a:rPr kumimoji="1" lang="ko-KR" altLang="en-US" sz="3200" b="1" dirty="0"/>
              <a:t> </a:t>
            </a:r>
            <a:endParaRPr kumimoji="1"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96132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56B0E64-1664-044C-8074-CF259BB4CB81}"/>
              </a:ext>
            </a:extLst>
          </p:cNvPr>
          <p:cNvSpPr txBox="1"/>
          <p:nvPr/>
        </p:nvSpPr>
        <p:spPr>
          <a:xfrm>
            <a:off x="1542023" y="2379902"/>
            <a:ext cx="90328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+mj-lt"/>
              </a:rPr>
              <a:t>EC2 </a:t>
            </a:r>
            <a:r>
              <a:rPr lang="ko-KR" altLang="en-US" sz="2400" b="1" dirty="0">
                <a:latin typeface="+mj-lt"/>
              </a:rPr>
              <a:t>인스턴스에 네트워크 스토리지 연결 </a:t>
            </a:r>
            <a:endParaRPr lang="en-US" altLang="ko-KR" sz="2400" b="1" dirty="0">
              <a:latin typeface="+mj-lt"/>
            </a:endParaRPr>
          </a:p>
          <a:p>
            <a:pPr algn="ctr"/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2400" b="1" dirty="0">
                <a:latin typeface="+mj-lt"/>
              </a:rPr>
              <a:t>EC2 </a:t>
            </a:r>
            <a:r>
              <a:rPr lang="ko-KR" altLang="en-US" sz="2400" b="1" dirty="0">
                <a:latin typeface="+mj-lt"/>
              </a:rPr>
              <a:t>인스턴스의 인스턴스 스토어 사용하기</a:t>
            </a:r>
            <a:endParaRPr lang="en-US" altLang="ko-KR" sz="2400" b="1" dirty="0">
              <a:latin typeface="+mj-lt"/>
            </a:endParaRPr>
          </a:p>
          <a:p>
            <a:pPr algn="ctr"/>
            <a:r>
              <a:rPr lang="ko-KR" altLang="en-US" sz="2400" b="1" dirty="0">
                <a:latin typeface="+mj-lt"/>
              </a:rPr>
              <a:t> </a:t>
            </a:r>
            <a:endParaRPr lang="en-US" altLang="ko-KR" sz="24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블록 레벨 스토리지 백업하기</a:t>
            </a:r>
            <a:endParaRPr lang="en-US" altLang="ko-KR" sz="2400" b="1" dirty="0">
              <a:latin typeface="+mj-lt"/>
            </a:endParaRPr>
          </a:p>
          <a:p>
            <a:pPr algn="ctr"/>
            <a:endParaRPr lang="en-US" altLang="ko-KR" sz="24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블록 레벨 스토리지 성능 점검 및 튜닝하기 </a:t>
            </a:r>
            <a:endParaRPr lang="en-US" altLang="ko-KR" sz="24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endParaRPr lang="en-US" altLang="ko-KR" sz="24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+mj-lt"/>
              </a:rPr>
              <a:t>인스턴스 </a:t>
            </a:r>
            <a:r>
              <a:rPr lang="ko-KR" altLang="en-US" sz="2400" b="1" dirty="0" err="1">
                <a:latin typeface="+mj-lt"/>
              </a:rPr>
              <a:t>스토리지와</a:t>
            </a:r>
            <a:r>
              <a:rPr lang="ko-KR" altLang="en-US" sz="2400" b="1" dirty="0">
                <a:latin typeface="+mj-lt"/>
              </a:rPr>
              <a:t> 네트워크 연결 스토리지 비교 </a:t>
            </a:r>
            <a:endParaRPr lang="en-US" altLang="ko-KR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3996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C10EE9A4-FD09-8F48-8F04-ADE7340AD2F5}"/>
              </a:ext>
            </a:extLst>
          </p:cNvPr>
          <p:cNvSpPr txBox="1"/>
          <p:nvPr/>
        </p:nvSpPr>
        <p:spPr>
          <a:xfrm>
            <a:off x="1696947" y="4543051"/>
            <a:ext cx="8611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lt"/>
              </a:rPr>
              <a:t>Disk File System </a:t>
            </a: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FAT32, NTFS, ext3, ext4, XFS</a:t>
            </a:r>
            <a:r>
              <a:rPr lang="ko-KR" altLang="en-US" sz="1200" b="1" dirty="0">
                <a:latin typeface="+mj-lt"/>
              </a:rPr>
              <a:t>등 의 디스크 파일 시스템은 개인용 </a:t>
            </a:r>
            <a:r>
              <a:rPr lang="en-US" altLang="ko-KR" sz="1200" b="1" dirty="0">
                <a:latin typeface="+mj-lt"/>
              </a:rPr>
              <a:t>PC</a:t>
            </a:r>
            <a:r>
              <a:rPr lang="ko-KR" altLang="en-US" sz="1200" b="1" dirty="0">
                <a:latin typeface="+mj-lt"/>
              </a:rPr>
              <a:t>에서 저장하는데 사용할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블록은 일련의 바이트이며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주소로 접근할 수 있는 가장 작은 단위이다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OS</a:t>
            </a:r>
            <a:r>
              <a:rPr lang="ko-KR" altLang="en-US" sz="1200" b="1" dirty="0">
                <a:latin typeface="+mj-lt"/>
              </a:rPr>
              <a:t>는 </a:t>
            </a:r>
            <a:r>
              <a:rPr lang="en-US" altLang="ko-KR" sz="1200" b="1" dirty="0">
                <a:latin typeface="+mj-lt"/>
              </a:rPr>
              <a:t>open, write, read</a:t>
            </a:r>
            <a:r>
              <a:rPr lang="ko-KR" altLang="en-US" sz="1200" b="1" dirty="0">
                <a:latin typeface="+mj-lt"/>
              </a:rPr>
              <a:t>와 같은 </a:t>
            </a:r>
            <a:r>
              <a:rPr lang="en-US" altLang="ko-KR" sz="1200" b="1" dirty="0">
                <a:latin typeface="+mj-lt"/>
              </a:rPr>
              <a:t>system call</a:t>
            </a:r>
            <a:r>
              <a:rPr lang="ko-KR" altLang="en-US" sz="1200" b="1" dirty="0">
                <a:latin typeface="+mj-lt"/>
              </a:rPr>
              <a:t>을 통해 블록 레벨 </a:t>
            </a:r>
            <a:r>
              <a:rPr lang="ko-KR" altLang="en-US" sz="1200" b="1" dirty="0" err="1">
                <a:latin typeface="+mj-lt"/>
              </a:rPr>
              <a:t>스토리지에</a:t>
            </a:r>
            <a:r>
              <a:rPr lang="ko-KR" altLang="en-US" sz="1200" b="1" dirty="0">
                <a:latin typeface="+mj-lt"/>
              </a:rPr>
              <a:t> 접근하는 길을 열어준다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AWS</a:t>
            </a:r>
            <a:r>
              <a:rPr lang="ko-KR" altLang="en-US" sz="1200" b="1" dirty="0">
                <a:latin typeface="+mj-lt"/>
              </a:rPr>
              <a:t>는 두 종류의 블록 레벨 </a:t>
            </a:r>
            <a:r>
              <a:rPr lang="ko-KR" altLang="en-US" sz="1200" b="1" dirty="0" err="1">
                <a:latin typeface="+mj-lt"/>
              </a:rPr>
              <a:t>스토리지를</a:t>
            </a:r>
            <a:r>
              <a:rPr lang="ko-KR" altLang="en-US" sz="1200" b="1" dirty="0">
                <a:latin typeface="+mj-lt"/>
              </a:rPr>
              <a:t> 제공한다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A658BAE-A66F-E74B-96A5-2777C3B49E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861" y="1185062"/>
            <a:ext cx="2963333" cy="296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7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39817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3C7C0B2-2F32-4642-888E-024F5A461E95}"/>
              </a:ext>
            </a:extLst>
          </p:cNvPr>
          <p:cNvSpPr txBox="1"/>
          <p:nvPr/>
        </p:nvSpPr>
        <p:spPr>
          <a:xfrm>
            <a:off x="1775671" y="4934830"/>
            <a:ext cx="86111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NAS</a:t>
            </a:r>
            <a:r>
              <a:rPr lang="ko-KR" altLang="en-US" sz="1200" b="1" dirty="0">
                <a:latin typeface="+mj-lt"/>
              </a:rPr>
              <a:t>는 네트워크 연결을 통해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인스턴스에 부착된다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인스턴스 스토리지는 </a:t>
            </a:r>
            <a:r>
              <a:rPr lang="en-US" altLang="ko-KR" sz="1200" b="1" dirty="0">
                <a:latin typeface="+mj-lt"/>
              </a:rPr>
              <a:t>EC2 </a:t>
            </a:r>
            <a:r>
              <a:rPr lang="ko-KR" altLang="en-US" sz="1200" b="1" dirty="0">
                <a:latin typeface="+mj-lt"/>
              </a:rPr>
              <a:t>인스턴스에서 기본으로 제공되는 보통의 저장공간이다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NAS</a:t>
            </a:r>
            <a:r>
              <a:rPr lang="ko-KR" altLang="en-US" sz="1200" b="1" dirty="0">
                <a:latin typeface="+mj-lt"/>
              </a:rPr>
              <a:t>는 </a:t>
            </a:r>
            <a:r>
              <a:rPr lang="en-US" altLang="ko-KR" sz="1200" b="1" dirty="0">
                <a:latin typeface="+mj-lt"/>
              </a:rPr>
              <a:t>99.999%</a:t>
            </a:r>
            <a:r>
              <a:rPr lang="ko-KR" altLang="en-US" sz="1200" b="1" dirty="0">
                <a:latin typeface="+mj-lt"/>
              </a:rPr>
              <a:t>의 데이터 가용성을 보장하지만 인스턴스 스토리지보다 성능은 떨어진다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26C3EA0-9D33-5A46-9852-CDAE51E6C5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2552700"/>
            <a:ext cx="3728719" cy="155363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17380D7-E525-B74C-90EC-71D3579C58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2615" y="2504016"/>
            <a:ext cx="3930952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13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39817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AD1F7385-053D-1445-9C62-13CD1CD20C91}"/>
              </a:ext>
            </a:extLst>
          </p:cNvPr>
          <p:cNvSpPr txBox="1"/>
          <p:nvPr/>
        </p:nvSpPr>
        <p:spPr>
          <a:xfrm>
            <a:off x="1603814" y="2883584"/>
            <a:ext cx="861116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네트워크 연결 스토리지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인스턴스에 속하지 않으며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네트워크로 연결되어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따라서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인스턴스를 종료해도 데이터는 남아있다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연결된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인스턴스가 없거나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한 번에 하나의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 인스턴스에 연결될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보통의 하드 디스크처럼 사용할 수 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algn="ctr"/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RAID1</a:t>
            </a:r>
            <a:r>
              <a:rPr lang="ko-KR" altLang="en-US" sz="1200" b="1" dirty="0">
                <a:latin typeface="+mj-lt"/>
              </a:rPr>
              <a:t>과 유사하다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즉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데이터가 백그라운드에서 여러 디스크에 저장된다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rgbClr val="0070C0"/>
                </a:solidFill>
                <a:latin typeface="+mj-lt"/>
              </a:rPr>
              <a:t>같은 </a:t>
            </a:r>
            <a:r>
              <a:rPr lang="en-US" altLang="ko-KR" sz="1400" b="1" dirty="0">
                <a:solidFill>
                  <a:srgbClr val="0070C0"/>
                </a:solidFill>
                <a:latin typeface="+mj-lt"/>
              </a:rPr>
              <a:t>EBS</a:t>
            </a:r>
            <a:r>
              <a:rPr lang="ko-KR" altLang="en-US" sz="1400" b="1" dirty="0">
                <a:solidFill>
                  <a:srgbClr val="0070C0"/>
                </a:solidFill>
                <a:latin typeface="+mj-lt"/>
              </a:rPr>
              <a:t>볼륨을 여러 서버에 연결 할 수 없다</a:t>
            </a:r>
            <a:r>
              <a:rPr lang="en-US" altLang="ko-KR" sz="1400" b="1" dirty="0">
                <a:solidFill>
                  <a:srgbClr val="0070C0"/>
                </a:solidFill>
                <a:latin typeface="+mj-lt"/>
              </a:rPr>
              <a:t>.</a:t>
            </a:r>
            <a:r>
              <a:rPr lang="ko-KR" altLang="en-US" sz="1400" b="1" dirty="0">
                <a:solidFill>
                  <a:srgbClr val="0070C0"/>
                </a:solidFill>
                <a:latin typeface="+mj-lt"/>
              </a:rPr>
              <a:t> </a:t>
            </a:r>
            <a:endParaRPr lang="en-US" altLang="ko-KR" sz="1400" b="1" dirty="0">
              <a:solidFill>
                <a:srgbClr val="0070C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2663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896E374-F2D4-C94C-BA44-030BD5F7A8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467" y="1536166"/>
            <a:ext cx="6502444" cy="4940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86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3" name="TextBox 2">
            <a:extLst>
              <a:ext uri="{FF2B5EF4-FFF2-40B4-BE49-F238E27FC236}">
                <a16:creationId xmlns:a16="http://schemas.microsoft.com/office/drawing/2014/main" id="{C05F261F-9B0B-9243-A9B4-C12DDF0D9B49}"/>
              </a:ext>
            </a:extLst>
          </p:cNvPr>
          <p:cNvSpPr txBox="1"/>
          <p:nvPr/>
        </p:nvSpPr>
        <p:spPr>
          <a:xfrm>
            <a:off x="1545779" y="3296602"/>
            <a:ext cx="86111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" altLang="ko-KR" sz="2000" b="1" dirty="0">
                <a:latin typeface="+mj-lt"/>
                <a:hlinkClick r:id="rId4"/>
              </a:rPr>
              <a:t>https://s3.amazonaws.com/awsinaction/chapter8/ebs.json</a:t>
            </a:r>
            <a:endParaRPr lang="en" altLang="ko-KR" sz="20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위의 </a:t>
            </a:r>
            <a:r>
              <a:rPr lang="en-US" altLang="ko-KR" sz="1200" b="1" dirty="0" err="1">
                <a:latin typeface="+mj-lt"/>
              </a:rPr>
              <a:t>CloudFormation</a:t>
            </a:r>
            <a:r>
              <a:rPr lang="ko-KR" altLang="en-US" sz="1200" b="1" dirty="0">
                <a:latin typeface="+mj-lt"/>
              </a:rPr>
              <a:t> 템플릿을 활용한다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>
                <a:latin typeface="+mj-lt"/>
              </a:rPr>
              <a:t>AttachVolume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ko-KR" altLang="en-US" sz="1200" b="1" dirty="0">
                <a:latin typeface="+mj-lt"/>
              </a:rPr>
              <a:t>매개변수를 </a:t>
            </a:r>
            <a:r>
              <a:rPr lang="en-US" altLang="ko-KR" sz="1200" b="1" dirty="0">
                <a:latin typeface="+mj-lt"/>
              </a:rPr>
              <a:t>yes</a:t>
            </a:r>
            <a:r>
              <a:rPr lang="ko-KR" altLang="en-US" sz="1200" b="1" dirty="0">
                <a:latin typeface="+mj-lt"/>
              </a:rPr>
              <a:t>로 설정하고 </a:t>
            </a:r>
            <a:r>
              <a:rPr lang="en-US" altLang="ko-KR" sz="1200" b="1" dirty="0">
                <a:latin typeface="+mj-lt"/>
              </a:rPr>
              <a:t>SSH</a:t>
            </a:r>
            <a:r>
              <a:rPr lang="ko-KR" altLang="en-US" sz="1200" b="1" dirty="0">
                <a:latin typeface="+mj-lt"/>
              </a:rPr>
              <a:t>로 접속한다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782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7DC7B719-7FED-C048-8568-CAF0B18FD2ED}"/>
              </a:ext>
            </a:extLst>
          </p:cNvPr>
          <p:cNvSpPr txBox="1"/>
          <p:nvPr/>
        </p:nvSpPr>
        <p:spPr>
          <a:xfrm>
            <a:off x="1886228" y="4435951"/>
            <a:ext cx="84534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새로 만든 </a:t>
            </a:r>
            <a:r>
              <a:rPr lang="en-US" altLang="ko-KR" sz="1200" b="1" dirty="0">
                <a:latin typeface="+mj-lt"/>
              </a:rPr>
              <a:t>EBS</a:t>
            </a:r>
            <a:r>
              <a:rPr lang="ko-KR" altLang="en-US" sz="1200" b="1" dirty="0">
                <a:latin typeface="+mj-lt"/>
              </a:rPr>
              <a:t> 볼륨을 사용하려면 먼저 파일시스템을 생성해야한다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필요한 크기의 볼륨을 생성하고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별도의 파티션이 필요하다면 필요한 수만큼의 볼륨을 만들면 된다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algn="ctr"/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파일 시스템을 생성한 후 디바이스를 </a:t>
            </a:r>
            <a:r>
              <a:rPr lang="ko-KR" altLang="en-US" sz="1200" b="1" dirty="0" err="1">
                <a:latin typeface="+mj-lt"/>
              </a:rPr>
              <a:t>마운트하고</a:t>
            </a:r>
            <a:r>
              <a:rPr lang="ko-KR" altLang="en-US" sz="1200" b="1" dirty="0">
                <a:latin typeface="+mj-lt"/>
              </a:rPr>
              <a:t> 테스트 파일을 생성해 보자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latin typeface="+mj-lt"/>
              </a:rPr>
              <a:t>다시한번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-US" altLang="ko-KR" sz="1200" b="1" dirty="0">
                <a:latin typeface="+mj-lt"/>
              </a:rPr>
              <a:t>EBS </a:t>
            </a:r>
            <a:r>
              <a:rPr lang="ko-KR" altLang="en-US" sz="1200" b="1" dirty="0">
                <a:latin typeface="+mj-lt"/>
              </a:rPr>
              <a:t>볼륨은 독립적인 자원이라는 장점이 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서버에 마운트를 해제하고 볼륨을 분리한 후 다시 연결해도 데이터는 그대로 남아있다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C7DFD06-4765-AF43-9321-72B78D49B2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783" y="2351589"/>
            <a:ext cx="110363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927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11724</TotalTime>
  <Words>979</Words>
  <Application>Microsoft Macintosh PowerPoint</Application>
  <PresentationFormat>와이드스크린</PresentationFormat>
  <Paragraphs>179</Paragraphs>
  <Slides>29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야놀자 야체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seongwon lee</cp:lastModifiedBy>
  <cp:revision>450</cp:revision>
  <cp:lastPrinted>2018-01-29T14:40:41Z</cp:lastPrinted>
  <dcterms:created xsi:type="dcterms:W3CDTF">2017-10-09T06:24:25Z</dcterms:created>
  <dcterms:modified xsi:type="dcterms:W3CDTF">2018-03-18T06:14:23Z</dcterms:modified>
</cp:coreProperties>
</file>

<file path=docProps/thumbnail.jpeg>
</file>